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0" r:id="rId4"/>
    <p:sldId id="285" r:id="rId5"/>
    <p:sldId id="261" r:id="rId6"/>
    <p:sldId id="262" r:id="rId7"/>
    <p:sldId id="263" r:id="rId8"/>
    <p:sldId id="264" r:id="rId9"/>
    <p:sldId id="286" r:id="rId10"/>
    <p:sldId id="288" r:id="rId11"/>
    <p:sldId id="265" r:id="rId12"/>
    <p:sldId id="287" r:id="rId13"/>
    <p:sldId id="266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80" r:id="rId24"/>
    <p:sldId id="284" r:id="rId2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392" y="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3838B-4842-4C42-8508-ACCF512FEB88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B081-E7F1-4DC0-BAC7-41A259C57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8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B081-E7F1-4DC0-BAC7-41A259C57B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7B081-E7F1-4DC0-BAC7-41A259C57B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4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KoPub돋움체 Medium"/>
                <a:cs typeface="KoPub돋움체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KoPub돋움체 Medium"/>
                <a:cs typeface="KoPub돋움체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KoPub돋움체 Medium"/>
                <a:cs typeface="KoPub돋움체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9352" y="891539"/>
            <a:ext cx="10515600" cy="102235"/>
          </a:xfrm>
          <a:custGeom>
            <a:avLst/>
            <a:gdLst/>
            <a:ahLst/>
            <a:cxnLst/>
            <a:rect l="l" t="t" r="r" b="b"/>
            <a:pathLst>
              <a:path w="10515600" h="102234">
                <a:moveTo>
                  <a:pt x="0" y="102108"/>
                </a:moveTo>
                <a:lnTo>
                  <a:pt x="10515600" y="102108"/>
                </a:lnTo>
                <a:lnTo>
                  <a:pt x="1051560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558" y="2009978"/>
            <a:ext cx="11628882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KoPub돋움체 Medium"/>
                <a:cs typeface="KoPub돋움체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13577" y="6546977"/>
            <a:ext cx="167004" cy="182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585858"/>
                </a:solidFill>
                <a:latin typeface="KoPub돋움체 Medium"/>
                <a:cs typeface="KoPub돋움체 Medium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png"/><Relationship Id="rId1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hyperlink" Target="http://www.youtube.com/watch?v=S27pHKBEp30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39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54.png"/><Relationship Id="rId5" Type="http://schemas.openxmlformats.org/officeDocument/2006/relationships/image" Target="../media/image57.png"/><Relationship Id="rId10" Type="http://schemas.openxmlformats.org/officeDocument/2006/relationships/image" Target="../media/image37.jp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059180"/>
          </a:xfrm>
          <a:custGeom>
            <a:avLst/>
            <a:gdLst/>
            <a:ahLst/>
            <a:cxnLst/>
            <a:rect l="l" t="t" r="r" b="b"/>
            <a:pathLst>
              <a:path w="12192000" h="1059180">
                <a:moveTo>
                  <a:pt x="0" y="1059179"/>
                </a:moveTo>
                <a:lnTo>
                  <a:pt x="12192000" y="1059179"/>
                </a:lnTo>
                <a:lnTo>
                  <a:pt x="12192000" y="0"/>
                </a:lnTo>
                <a:lnTo>
                  <a:pt x="0" y="0"/>
                </a:lnTo>
                <a:lnTo>
                  <a:pt x="0" y="10591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515" y="369061"/>
            <a:ext cx="2667635" cy="415925"/>
          </a:xfrm>
          <a:custGeom>
            <a:avLst/>
            <a:gdLst/>
            <a:ahLst/>
            <a:cxnLst/>
            <a:rect l="l" t="t" r="r" b="b"/>
            <a:pathLst>
              <a:path w="2667635" h="415925">
                <a:moveTo>
                  <a:pt x="2478659" y="350138"/>
                </a:moveTo>
                <a:lnTo>
                  <a:pt x="2478659" y="398017"/>
                </a:lnTo>
                <a:lnTo>
                  <a:pt x="2495351" y="405612"/>
                </a:lnTo>
                <a:lnTo>
                  <a:pt x="2513615" y="411051"/>
                </a:lnTo>
                <a:lnTo>
                  <a:pt x="2533451" y="414323"/>
                </a:lnTo>
                <a:lnTo>
                  <a:pt x="2554859" y="415416"/>
                </a:lnTo>
                <a:lnTo>
                  <a:pt x="2578338" y="414033"/>
                </a:lnTo>
                <a:lnTo>
                  <a:pt x="2618724" y="402933"/>
                </a:lnTo>
                <a:lnTo>
                  <a:pt x="2651462" y="378078"/>
                </a:lnTo>
                <a:lnTo>
                  <a:pt x="2561463" y="378078"/>
                </a:lnTo>
                <a:lnTo>
                  <a:pt x="2539363" y="376320"/>
                </a:lnTo>
                <a:lnTo>
                  <a:pt x="2518203" y="371062"/>
                </a:lnTo>
                <a:lnTo>
                  <a:pt x="2497972" y="362327"/>
                </a:lnTo>
                <a:lnTo>
                  <a:pt x="2478659" y="350138"/>
                </a:lnTo>
                <a:close/>
              </a:path>
              <a:path w="2667635" h="415925">
                <a:moveTo>
                  <a:pt x="2368550" y="47243"/>
                </a:moveTo>
                <a:lnTo>
                  <a:pt x="2323973" y="47243"/>
                </a:lnTo>
                <a:lnTo>
                  <a:pt x="2323973" y="408559"/>
                </a:lnTo>
                <a:lnTo>
                  <a:pt x="2368550" y="408559"/>
                </a:lnTo>
                <a:lnTo>
                  <a:pt x="2368550" y="47243"/>
                </a:lnTo>
                <a:close/>
              </a:path>
              <a:path w="2667635" h="415925">
                <a:moveTo>
                  <a:pt x="2588260" y="115062"/>
                </a:moveTo>
                <a:lnTo>
                  <a:pt x="2546064" y="120776"/>
                </a:lnTo>
                <a:lnTo>
                  <a:pt x="2510916" y="137922"/>
                </a:lnTo>
                <a:lnTo>
                  <a:pt x="2481270" y="180052"/>
                </a:lnTo>
                <a:lnTo>
                  <a:pt x="2479293" y="197485"/>
                </a:lnTo>
                <a:lnTo>
                  <a:pt x="2480274" y="211077"/>
                </a:lnTo>
                <a:lnTo>
                  <a:pt x="2505003" y="253708"/>
                </a:lnTo>
                <a:lnTo>
                  <a:pt x="2556510" y="281050"/>
                </a:lnTo>
                <a:lnTo>
                  <a:pt x="2574585" y="288268"/>
                </a:lnTo>
                <a:lnTo>
                  <a:pt x="2589387" y="295068"/>
                </a:lnTo>
                <a:lnTo>
                  <a:pt x="2619216" y="320611"/>
                </a:lnTo>
                <a:lnTo>
                  <a:pt x="2622550" y="336803"/>
                </a:lnTo>
                <a:lnTo>
                  <a:pt x="2618738" y="354826"/>
                </a:lnTo>
                <a:lnTo>
                  <a:pt x="2607294" y="367728"/>
                </a:lnTo>
                <a:lnTo>
                  <a:pt x="2588206" y="375487"/>
                </a:lnTo>
                <a:lnTo>
                  <a:pt x="2561463" y="378078"/>
                </a:lnTo>
                <a:lnTo>
                  <a:pt x="2651462" y="378078"/>
                </a:lnTo>
                <a:lnTo>
                  <a:pt x="2659237" y="366918"/>
                </a:lnTo>
                <a:lnTo>
                  <a:pt x="2665152" y="350811"/>
                </a:lnTo>
                <a:lnTo>
                  <a:pt x="2667127" y="332739"/>
                </a:lnTo>
                <a:lnTo>
                  <a:pt x="2666150" y="319952"/>
                </a:lnTo>
                <a:lnTo>
                  <a:pt x="2641532" y="277445"/>
                </a:lnTo>
                <a:lnTo>
                  <a:pt x="2608107" y="257962"/>
                </a:lnTo>
                <a:lnTo>
                  <a:pt x="2567340" y="240815"/>
                </a:lnTo>
                <a:lnTo>
                  <a:pt x="2553335" y="234219"/>
                </a:lnTo>
                <a:lnTo>
                  <a:pt x="2524710" y="202650"/>
                </a:lnTo>
                <a:lnTo>
                  <a:pt x="2523998" y="193675"/>
                </a:lnTo>
                <a:lnTo>
                  <a:pt x="2524952" y="185175"/>
                </a:lnTo>
                <a:lnTo>
                  <a:pt x="2557478" y="155114"/>
                </a:lnTo>
                <a:lnTo>
                  <a:pt x="2581402" y="152146"/>
                </a:lnTo>
                <a:lnTo>
                  <a:pt x="2654300" y="152146"/>
                </a:lnTo>
                <a:lnTo>
                  <a:pt x="2654300" y="127888"/>
                </a:lnTo>
                <a:lnTo>
                  <a:pt x="2639105" y="122241"/>
                </a:lnTo>
                <a:lnTo>
                  <a:pt x="2623042" y="118237"/>
                </a:lnTo>
                <a:lnTo>
                  <a:pt x="2606097" y="115851"/>
                </a:lnTo>
                <a:lnTo>
                  <a:pt x="2588260" y="115062"/>
                </a:lnTo>
                <a:close/>
              </a:path>
              <a:path w="2667635" h="415925">
                <a:moveTo>
                  <a:pt x="2654300" y="152146"/>
                </a:moveTo>
                <a:lnTo>
                  <a:pt x="2581402" y="152146"/>
                </a:lnTo>
                <a:lnTo>
                  <a:pt x="2601311" y="153453"/>
                </a:lnTo>
                <a:lnTo>
                  <a:pt x="2620089" y="157368"/>
                </a:lnTo>
                <a:lnTo>
                  <a:pt x="2637748" y="163879"/>
                </a:lnTo>
                <a:lnTo>
                  <a:pt x="2654300" y="172974"/>
                </a:lnTo>
                <a:lnTo>
                  <a:pt x="2654300" y="152146"/>
                </a:lnTo>
                <a:close/>
              </a:path>
              <a:path w="2667635" h="415925">
                <a:moveTo>
                  <a:pt x="2484628" y="6603"/>
                </a:moveTo>
                <a:lnTo>
                  <a:pt x="2208529" y="6603"/>
                </a:lnTo>
                <a:lnTo>
                  <a:pt x="2208529" y="47243"/>
                </a:lnTo>
                <a:lnTo>
                  <a:pt x="2484628" y="47243"/>
                </a:lnTo>
                <a:lnTo>
                  <a:pt x="2484628" y="6603"/>
                </a:lnTo>
                <a:close/>
              </a:path>
              <a:path w="2667635" h="415925">
                <a:moveTo>
                  <a:pt x="541921" y="0"/>
                </a:moveTo>
                <a:lnTo>
                  <a:pt x="499232" y="3619"/>
                </a:lnTo>
                <a:lnTo>
                  <a:pt x="461289" y="14477"/>
                </a:lnTo>
                <a:lnTo>
                  <a:pt x="399630" y="57912"/>
                </a:lnTo>
                <a:lnTo>
                  <a:pt x="376811" y="89294"/>
                </a:lnTo>
                <a:lnTo>
                  <a:pt x="360511" y="125523"/>
                </a:lnTo>
                <a:lnTo>
                  <a:pt x="350731" y="166586"/>
                </a:lnTo>
                <a:lnTo>
                  <a:pt x="347472" y="212471"/>
                </a:lnTo>
                <a:lnTo>
                  <a:pt x="350698" y="255244"/>
                </a:lnTo>
                <a:lnTo>
                  <a:pt x="360376" y="293862"/>
                </a:lnTo>
                <a:lnTo>
                  <a:pt x="399084" y="358775"/>
                </a:lnTo>
                <a:lnTo>
                  <a:pt x="458968" y="401240"/>
                </a:lnTo>
                <a:lnTo>
                  <a:pt x="535368" y="415416"/>
                </a:lnTo>
                <a:lnTo>
                  <a:pt x="577290" y="411773"/>
                </a:lnTo>
                <a:lnTo>
                  <a:pt x="614568" y="400843"/>
                </a:lnTo>
                <a:lnTo>
                  <a:pt x="647203" y="382627"/>
                </a:lnTo>
                <a:lnTo>
                  <a:pt x="655262" y="375285"/>
                </a:lnTo>
                <a:lnTo>
                  <a:pt x="535089" y="375285"/>
                </a:lnTo>
                <a:lnTo>
                  <a:pt x="504604" y="372354"/>
                </a:lnTo>
                <a:lnTo>
                  <a:pt x="453264" y="348870"/>
                </a:lnTo>
                <a:lnTo>
                  <a:pt x="415564" y="303222"/>
                </a:lnTo>
                <a:lnTo>
                  <a:pt x="396310" y="243266"/>
                </a:lnTo>
                <a:lnTo>
                  <a:pt x="393903" y="208407"/>
                </a:lnTo>
                <a:lnTo>
                  <a:pt x="396369" y="173430"/>
                </a:lnTo>
                <a:lnTo>
                  <a:pt x="416100" y="113145"/>
                </a:lnTo>
                <a:lnTo>
                  <a:pt x="454743" y="67141"/>
                </a:lnTo>
                <a:lnTo>
                  <a:pt x="507383" y="43467"/>
                </a:lnTo>
                <a:lnTo>
                  <a:pt x="538645" y="40512"/>
                </a:lnTo>
                <a:lnTo>
                  <a:pt x="658099" y="40512"/>
                </a:lnTo>
                <a:lnTo>
                  <a:pt x="648326" y="31718"/>
                </a:lnTo>
                <a:lnTo>
                  <a:pt x="616885" y="14096"/>
                </a:lnTo>
                <a:lnTo>
                  <a:pt x="581417" y="3524"/>
                </a:lnTo>
                <a:lnTo>
                  <a:pt x="541921" y="0"/>
                </a:lnTo>
                <a:close/>
              </a:path>
              <a:path w="2667635" h="415925">
                <a:moveTo>
                  <a:pt x="658099" y="40512"/>
                </a:moveTo>
                <a:lnTo>
                  <a:pt x="538645" y="40512"/>
                </a:lnTo>
                <a:lnTo>
                  <a:pt x="570587" y="43301"/>
                </a:lnTo>
                <a:lnTo>
                  <a:pt x="598690" y="51673"/>
                </a:lnTo>
                <a:lnTo>
                  <a:pt x="643382" y="85216"/>
                </a:lnTo>
                <a:lnTo>
                  <a:pt x="671128" y="138541"/>
                </a:lnTo>
                <a:lnTo>
                  <a:pt x="680377" y="208914"/>
                </a:lnTo>
                <a:lnTo>
                  <a:pt x="677979" y="245683"/>
                </a:lnTo>
                <a:lnTo>
                  <a:pt x="658795" y="306695"/>
                </a:lnTo>
                <a:lnTo>
                  <a:pt x="620940" y="350371"/>
                </a:lnTo>
                <a:lnTo>
                  <a:pt x="567481" y="372520"/>
                </a:lnTo>
                <a:lnTo>
                  <a:pt x="535089" y="375285"/>
                </a:lnTo>
                <a:lnTo>
                  <a:pt x="655262" y="375285"/>
                </a:lnTo>
                <a:lnTo>
                  <a:pt x="697657" y="325596"/>
                </a:lnTo>
                <a:lnTo>
                  <a:pt x="713703" y="289306"/>
                </a:lnTo>
                <a:lnTo>
                  <a:pt x="723331" y="248253"/>
                </a:lnTo>
                <a:lnTo>
                  <a:pt x="726541" y="202437"/>
                </a:lnTo>
                <a:lnTo>
                  <a:pt x="723365" y="159722"/>
                </a:lnTo>
                <a:lnTo>
                  <a:pt x="713838" y="121126"/>
                </a:lnTo>
                <a:lnTo>
                  <a:pt x="697963" y="86673"/>
                </a:lnTo>
                <a:lnTo>
                  <a:pt x="675741" y="56387"/>
                </a:lnTo>
                <a:lnTo>
                  <a:pt x="658099" y="40512"/>
                </a:lnTo>
                <a:close/>
              </a:path>
              <a:path w="2667635" h="415925">
                <a:moveTo>
                  <a:pt x="1881759" y="6603"/>
                </a:moveTo>
                <a:lnTo>
                  <a:pt x="1823339" y="6603"/>
                </a:lnTo>
                <a:lnTo>
                  <a:pt x="1823339" y="408559"/>
                </a:lnTo>
                <a:lnTo>
                  <a:pt x="1867535" y="408559"/>
                </a:lnTo>
                <a:lnTo>
                  <a:pt x="1867415" y="95773"/>
                </a:lnTo>
                <a:lnTo>
                  <a:pt x="1867058" y="80581"/>
                </a:lnTo>
                <a:lnTo>
                  <a:pt x="1866463" y="68341"/>
                </a:lnTo>
                <a:lnTo>
                  <a:pt x="1865629" y="59054"/>
                </a:lnTo>
                <a:lnTo>
                  <a:pt x="1915186" y="59054"/>
                </a:lnTo>
                <a:lnTo>
                  <a:pt x="1881759" y="6603"/>
                </a:lnTo>
                <a:close/>
              </a:path>
              <a:path w="2667635" h="415925">
                <a:moveTo>
                  <a:pt x="1915186" y="59054"/>
                </a:moveTo>
                <a:lnTo>
                  <a:pt x="1867027" y="59054"/>
                </a:lnTo>
                <a:lnTo>
                  <a:pt x="1870027" y="66270"/>
                </a:lnTo>
                <a:lnTo>
                  <a:pt x="1873123" y="72866"/>
                </a:lnTo>
                <a:lnTo>
                  <a:pt x="1876313" y="78843"/>
                </a:lnTo>
                <a:lnTo>
                  <a:pt x="1879600" y="84200"/>
                </a:lnTo>
                <a:lnTo>
                  <a:pt x="2089277" y="408559"/>
                </a:lnTo>
                <a:lnTo>
                  <a:pt x="2144776" y="408559"/>
                </a:lnTo>
                <a:lnTo>
                  <a:pt x="2144776" y="353187"/>
                </a:lnTo>
                <a:lnTo>
                  <a:pt x="2101850" y="353187"/>
                </a:lnTo>
                <a:lnTo>
                  <a:pt x="2100133" y="349879"/>
                </a:lnTo>
                <a:lnTo>
                  <a:pt x="2096881" y="344344"/>
                </a:lnTo>
                <a:lnTo>
                  <a:pt x="2092080" y="336595"/>
                </a:lnTo>
                <a:lnTo>
                  <a:pt x="1915186" y="59054"/>
                </a:lnTo>
                <a:close/>
              </a:path>
              <a:path w="2667635" h="415925">
                <a:moveTo>
                  <a:pt x="2144776" y="6603"/>
                </a:moveTo>
                <a:lnTo>
                  <a:pt x="2099945" y="6603"/>
                </a:lnTo>
                <a:lnTo>
                  <a:pt x="2099945" y="293624"/>
                </a:lnTo>
                <a:lnTo>
                  <a:pt x="2100135" y="312199"/>
                </a:lnTo>
                <a:lnTo>
                  <a:pt x="2100707" y="328310"/>
                </a:lnTo>
                <a:lnTo>
                  <a:pt x="2101659" y="341969"/>
                </a:lnTo>
                <a:lnTo>
                  <a:pt x="2102992" y="353187"/>
                </a:lnTo>
                <a:lnTo>
                  <a:pt x="2144776" y="353187"/>
                </a:lnTo>
                <a:lnTo>
                  <a:pt x="2144776" y="6603"/>
                </a:lnTo>
                <a:close/>
              </a:path>
              <a:path w="2667635" h="415925">
                <a:moveTo>
                  <a:pt x="1735836" y="6603"/>
                </a:moveTo>
                <a:lnTo>
                  <a:pt x="1533779" y="6603"/>
                </a:lnTo>
                <a:lnTo>
                  <a:pt x="1533779" y="408559"/>
                </a:lnTo>
                <a:lnTo>
                  <a:pt x="1744852" y="408559"/>
                </a:lnTo>
                <a:lnTo>
                  <a:pt x="1744852" y="368173"/>
                </a:lnTo>
                <a:lnTo>
                  <a:pt x="1577721" y="368173"/>
                </a:lnTo>
                <a:lnTo>
                  <a:pt x="1577721" y="224282"/>
                </a:lnTo>
                <a:lnTo>
                  <a:pt x="1723771" y="224282"/>
                </a:lnTo>
                <a:lnTo>
                  <a:pt x="1723771" y="183896"/>
                </a:lnTo>
                <a:lnTo>
                  <a:pt x="1577721" y="183896"/>
                </a:lnTo>
                <a:lnTo>
                  <a:pt x="1577721" y="47243"/>
                </a:lnTo>
                <a:lnTo>
                  <a:pt x="1735836" y="47243"/>
                </a:lnTo>
                <a:lnTo>
                  <a:pt x="1735836" y="6603"/>
                </a:lnTo>
                <a:close/>
              </a:path>
              <a:path w="2667635" h="415925">
                <a:moveTo>
                  <a:pt x="1353566" y="47243"/>
                </a:moveTo>
                <a:lnTo>
                  <a:pt x="1308989" y="47243"/>
                </a:lnTo>
                <a:lnTo>
                  <a:pt x="1308989" y="408559"/>
                </a:lnTo>
                <a:lnTo>
                  <a:pt x="1353566" y="408559"/>
                </a:lnTo>
                <a:lnTo>
                  <a:pt x="1353566" y="47243"/>
                </a:lnTo>
                <a:close/>
              </a:path>
              <a:path w="2667635" h="415925">
                <a:moveTo>
                  <a:pt x="1469643" y="6603"/>
                </a:moveTo>
                <a:lnTo>
                  <a:pt x="1193546" y="6603"/>
                </a:lnTo>
                <a:lnTo>
                  <a:pt x="1193546" y="47243"/>
                </a:lnTo>
                <a:lnTo>
                  <a:pt x="1469643" y="47243"/>
                </a:lnTo>
                <a:lnTo>
                  <a:pt x="1469643" y="6603"/>
                </a:lnTo>
                <a:close/>
              </a:path>
              <a:path w="2667635" h="415925">
                <a:moveTo>
                  <a:pt x="865251" y="6603"/>
                </a:moveTo>
                <a:lnTo>
                  <a:pt x="806780" y="6603"/>
                </a:lnTo>
                <a:lnTo>
                  <a:pt x="806780" y="408559"/>
                </a:lnTo>
                <a:lnTo>
                  <a:pt x="851026" y="408559"/>
                </a:lnTo>
                <a:lnTo>
                  <a:pt x="850907" y="95773"/>
                </a:lnTo>
                <a:lnTo>
                  <a:pt x="850550" y="80581"/>
                </a:lnTo>
                <a:lnTo>
                  <a:pt x="849955" y="68341"/>
                </a:lnTo>
                <a:lnTo>
                  <a:pt x="849122" y="59054"/>
                </a:lnTo>
                <a:lnTo>
                  <a:pt x="898678" y="59054"/>
                </a:lnTo>
                <a:lnTo>
                  <a:pt x="865251" y="6603"/>
                </a:lnTo>
                <a:close/>
              </a:path>
              <a:path w="2667635" h="415925">
                <a:moveTo>
                  <a:pt x="898678" y="59054"/>
                </a:moveTo>
                <a:lnTo>
                  <a:pt x="850519" y="59054"/>
                </a:lnTo>
                <a:lnTo>
                  <a:pt x="853519" y="66270"/>
                </a:lnTo>
                <a:lnTo>
                  <a:pt x="856615" y="72866"/>
                </a:lnTo>
                <a:lnTo>
                  <a:pt x="859805" y="78843"/>
                </a:lnTo>
                <a:lnTo>
                  <a:pt x="863091" y="84200"/>
                </a:lnTo>
                <a:lnTo>
                  <a:pt x="1072769" y="408559"/>
                </a:lnTo>
                <a:lnTo>
                  <a:pt x="1128268" y="408559"/>
                </a:lnTo>
                <a:lnTo>
                  <a:pt x="1128268" y="353187"/>
                </a:lnTo>
                <a:lnTo>
                  <a:pt x="1085342" y="353187"/>
                </a:lnTo>
                <a:lnTo>
                  <a:pt x="1083625" y="349879"/>
                </a:lnTo>
                <a:lnTo>
                  <a:pt x="1080373" y="344344"/>
                </a:lnTo>
                <a:lnTo>
                  <a:pt x="1075572" y="336595"/>
                </a:lnTo>
                <a:lnTo>
                  <a:pt x="898678" y="59054"/>
                </a:lnTo>
                <a:close/>
              </a:path>
              <a:path w="2667635" h="415925">
                <a:moveTo>
                  <a:pt x="1128268" y="6603"/>
                </a:moveTo>
                <a:lnTo>
                  <a:pt x="1083437" y="6603"/>
                </a:lnTo>
                <a:lnTo>
                  <a:pt x="1083437" y="293624"/>
                </a:lnTo>
                <a:lnTo>
                  <a:pt x="1083627" y="312199"/>
                </a:lnTo>
                <a:lnTo>
                  <a:pt x="1084198" y="328310"/>
                </a:lnTo>
                <a:lnTo>
                  <a:pt x="1085151" y="341969"/>
                </a:lnTo>
                <a:lnTo>
                  <a:pt x="1086485" y="353187"/>
                </a:lnTo>
                <a:lnTo>
                  <a:pt x="1128268" y="353187"/>
                </a:lnTo>
                <a:lnTo>
                  <a:pt x="1128268" y="6603"/>
                </a:lnTo>
                <a:close/>
              </a:path>
              <a:path w="2667635" h="415925">
                <a:moveTo>
                  <a:pt x="204279" y="0"/>
                </a:moveTo>
                <a:lnTo>
                  <a:pt x="161283" y="3809"/>
                </a:lnTo>
                <a:lnTo>
                  <a:pt x="122420" y="15239"/>
                </a:lnTo>
                <a:lnTo>
                  <a:pt x="87688" y="34289"/>
                </a:lnTo>
                <a:lnTo>
                  <a:pt x="57086" y="60960"/>
                </a:lnTo>
                <a:lnTo>
                  <a:pt x="32109" y="93464"/>
                </a:lnTo>
                <a:lnTo>
                  <a:pt x="14270" y="130016"/>
                </a:lnTo>
                <a:lnTo>
                  <a:pt x="3567" y="170616"/>
                </a:lnTo>
                <a:lnTo>
                  <a:pt x="0" y="215264"/>
                </a:lnTo>
                <a:lnTo>
                  <a:pt x="3226" y="257434"/>
                </a:lnTo>
                <a:lnTo>
                  <a:pt x="12904" y="295544"/>
                </a:lnTo>
                <a:lnTo>
                  <a:pt x="51612" y="359537"/>
                </a:lnTo>
                <a:lnTo>
                  <a:pt x="111563" y="401478"/>
                </a:lnTo>
                <a:lnTo>
                  <a:pt x="188163" y="415416"/>
                </a:lnTo>
                <a:lnTo>
                  <a:pt x="219864" y="413916"/>
                </a:lnTo>
                <a:lnTo>
                  <a:pt x="248866" y="409416"/>
                </a:lnTo>
                <a:lnTo>
                  <a:pt x="275166" y="401915"/>
                </a:lnTo>
                <a:lnTo>
                  <a:pt x="298767" y="391413"/>
                </a:lnTo>
                <a:lnTo>
                  <a:pt x="298767" y="375285"/>
                </a:lnTo>
                <a:lnTo>
                  <a:pt x="193624" y="375285"/>
                </a:lnTo>
                <a:lnTo>
                  <a:pt x="161844" y="372473"/>
                </a:lnTo>
                <a:lnTo>
                  <a:pt x="108318" y="349942"/>
                </a:lnTo>
                <a:lnTo>
                  <a:pt x="69014" y="305988"/>
                </a:lnTo>
                <a:lnTo>
                  <a:pt x="48940" y="247278"/>
                </a:lnTo>
                <a:lnTo>
                  <a:pt x="46431" y="212851"/>
                </a:lnTo>
                <a:lnTo>
                  <a:pt x="49093" y="176676"/>
                </a:lnTo>
                <a:lnTo>
                  <a:pt x="70391" y="114661"/>
                </a:lnTo>
                <a:lnTo>
                  <a:pt x="112158" y="67677"/>
                </a:lnTo>
                <a:lnTo>
                  <a:pt x="169376" y="43535"/>
                </a:lnTo>
                <a:lnTo>
                  <a:pt x="203466" y="40512"/>
                </a:lnTo>
                <a:lnTo>
                  <a:pt x="298767" y="40512"/>
                </a:lnTo>
                <a:lnTo>
                  <a:pt x="298767" y="16763"/>
                </a:lnTo>
                <a:lnTo>
                  <a:pt x="278831" y="9429"/>
                </a:lnTo>
                <a:lnTo>
                  <a:pt x="256438" y="4190"/>
                </a:lnTo>
                <a:lnTo>
                  <a:pt x="231587" y="1047"/>
                </a:lnTo>
                <a:lnTo>
                  <a:pt x="204279" y="0"/>
                </a:lnTo>
                <a:close/>
              </a:path>
              <a:path w="2667635" h="415925">
                <a:moveTo>
                  <a:pt x="298767" y="348488"/>
                </a:moveTo>
                <a:lnTo>
                  <a:pt x="275507" y="360229"/>
                </a:lnTo>
                <a:lnTo>
                  <a:pt x="250229" y="368601"/>
                </a:lnTo>
                <a:lnTo>
                  <a:pt x="222934" y="373616"/>
                </a:lnTo>
                <a:lnTo>
                  <a:pt x="193624" y="375285"/>
                </a:lnTo>
                <a:lnTo>
                  <a:pt x="298767" y="375285"/>
                </a:lnTo>
                <a:lnTo>
                  <a:pt x="298767" y="348488"/>
                </a:lnTo>
                <a:close/>
              </a:path>
              <a:path w="2667635" h="415925">
                <a:moveTo>
                  <a:pt x="298767" y="40512"/>
                </a:moveTo>
                <a:lnTo>
                  <a:pt x="203466" y="40512"/>
                </a:lnTo>
                <a:lnTo>
                  <a:pt x="229083" y="41991"/>
                </a:lnTo>
                <a:lnTo>
                  <a:pt x="253507" y="46434"/>
                </a:lnTo>
                <a:lnTo>
                  <a:pt x="276736" y="53853"/>
                </a:lnTo>
                <a:lnTo>
                  <a:pt x="298767" y="64262"/>
                </a:lnTo>
                <a:lnTo>
                  <a:pt x="298767" y="40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6173" y="484123"/>
            <a:ext cx="188595" cy="300355"/>
          </a:xfrm>
          <a:custGeom>
            <a:avLst/>
            <a:gdLst/>
            <a:ahLst/>
            <a:cxnLst/>
            <a:rect l="l" t="t" r="r" b="b"/>
            <a:pathLst>
              <a:path w="188594" h="300355">
                <a:moveTo>
                  <a:pt x="109600" y="0"/>
                </a:moveTo>
                <a:lnTo>
                  <a:pt x="127438" y="789"/>
                </a:lnTo>
                <a:lnTo>
                  <a:pt x="144383" y="3175"/>
                </a:lnTo>
                <a:lnTo>
                  <a:pt x="160446" y="7179"/>
                </a:lnTo>
                <a:lnTo>
                  <a:pt x="175640" y="12826"/>
                </a:lnTo>
                <a:lnTo>
                  <a:pt x="175640" y="57912"/>
                </a:lnTo>
                <a:lnTo>
                  <a:pt x="159089" y="48817"/>
                </a:lnTo>
                <a:lnTo>
                  <a:pt x="141430" y="42306"/>
                </a:lnTo>
                <a:lnTo>
                  <a:pt x="122652" y="38391"/>
                </a:lnTo>
                <a:lnTo>
                  <a:pt x="102743" y="37084"/>
                </a:lnTo>
                <a:lnTo>
                  <a:pt x="90048" y="37824"/>
                </a:lnTo>
                <a:lnTo>
                  <a:pt x="53965" y="55306"/>
                </a:lnTo>
                <a:lnTo>
                  <a:pt x="45338" y="78612"/>
                </a:lnTo>
                <a:lnTo>
                  <a:pt x="46051" y="87588"/>
                </a:lnTo>
                <a:lnTo>
                  <a:pt x="74675" y="119157"/>
                </a:lnTo>
                <a:lnTo>
                  <a:pt x="106044" y="132968"/>
                </a:lnTo>
                <a:lnTo>
                  <a:pt x="129448" y="142900"/>
                </a:lnTo>
                <a:lnTo>
                  <a:pt x="162873" y="162383"/>
                </a:lnTo>
                <a:lnTo>
                  <a:pt x="187491" y="204890"/>
                </a:lnTo>
                <a:lnTo>
                  <a:pt x="188468" y="217677"/>
                </a:lnTo>
                <a:lnTo>
                  <a:pt x="186493" y="235749"/>
                </a:lnTo>
                <a:lnTo>
                  <a:pt x="156971" y="278129"/>
                </a:lnTo>
                <a:lnTo>
                  <a:pt x="120967" y="294814"/>
                </a:lnTo>
                <a:lnTo>
                  <a:pt x="76200" y="300354"/>
                </a:lnTo>
                <a:lnTo>
                  <a:pt x="54792" y="299261"/>
                </a:lnTo>
                <a:lnTo>
                  <a:pt x="34956" y="295989"/>
                </a:lnTo>
                <a:lnTo>
                  <a:pt x="16692" y="290550"/>
                </a:lnTo>
                <a:lnTo>
                  <a:pt x="0" y="282955"/>
                </a:lnTo>
                <a:lnTo>
                  <a:pt x="0" y="235076"/>
                </a:lnTo>
                <a:lnTo>
                  <a:pt x="19313" y="247265"/>
                </a:lnTo>
                <a:lnTo>
                  <a:pt x="39544" y="256000"/>
                </a:lnTo>
                <a:lnTo>
                  <a:pt x="60704" y="261258"/>
                </a:lnTo>
                <a:lnTo>
                  <a:pt x="82803" y="263016"/>
                </a:lnTo>
                <a:lnTo>
                  <a:pt x="109547" y="260425"/>
                </a:lnTo>
                <a:lnTo>
                  <a:pt x="128635" y="252666"/>
                </a:lnTo>
                <a:lnTo>
                  <a:pt x="140079" y="239764"/>
                </a:lnTo>
                <a:lnTo>
                  <a:pt x="143890" y="221741"/>
                </a:lnTo>
                <a:lnTo>
                  <a:pt x="143057" y="213264"/>
                </a:lnTo>
                <a:lnTo>
                  <a:pt x="110728" y="180006"/>
                </a:lnTo>
                <a:lnTo>
                  <a:pt x="77850" y="165988"/>
                </a:lnTo>
                <a:lnTo>
                  <a:pt x="57015" y="156970"/>
                </a:lnTo>
                <a:lnTo>
                  <a:pt x="16509" y="129412"/>
                </a:lnTo>
                <a:lnTo>
                  <a:pt x="634" y="82423"/>
                </a:lnTo>
                <a:lnTo>
                  <a:pt x="2611" y="64990"/>
                </a:lnTo>
                <a:lnTo>
                  <a:pt x="32257" y="22860"/>
                </a:lnTo>
                <a:lnTo>
                  <a:pt x="67405" y="5714"/>
                </a:lnTo>
                <a:lnTo>
                  <a:pt x="87622" y="1428"/>
                </a:lnTo>
                <a:lnTo>
                  <a:pt x="10960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418" y="409575"/>
            <a:ext cx="287020" cy="335280"/>
          </a:xfrm>
          <a:custGeom>
            <a:avLst/>
            <a:gdLst/>
            <a:ahLst/>
            <a:cxnLst/>
            <a:rect l="l" t="t" r="r" b="b"/>
            <a:pathLst>
              <a:path w="287019" h="335280">
                <a:moveTo>
                  <a:pt x="144741" y="0"/>
                </a:moveTo>
                <a:lnTo>
                  <a:pt x="85513" y="11826"/>
                </a:lnTo>
                <a:lnTo>
                  <a:pt x="39458" y="47371"/>
                </a:lnTo>
                <a:lnTo>
                  <a:pt x="9866" y="101155"/>
                </a:lnTo>
                <a:lnTo>
                  <a:pt x="0" y="167894"/>
                </a:lnTo>
                <a:lnTo>
                  <a:pt x="2407" y="202753"/>
                </a:lnTo>
                <a:lnTo>
                  <a:pt x="21661" y="262709"/>
                </a:lnTo>
                <a:lnTo>
                  <a:pt x="59361" y="308357"/>
                </a:lnTo>
                <a:lnTo>
                  <a:pt x="110701" y="331841"/>
                </a:lnTo>
                <a:lnTo>
                  <a:pt x="141185" y="334772"/>
                </a:lnTo>
                <a:lnTo>
                  <a:pt x="173578" y="332007"/>
                </a:lnTo>
                <a:lnTo>
                  <a:pt x="227037" y="309858"/>
                </a:lnTo>
                <a:lnTo>
                  <a:pt x="264892" y="266182"/>
                </a:lnTo>
                <a:lnTo>
                  <a:pt x="284075" y="205170"/>
                </a:lnTo>
                <a:lnTo>
                  <a:pt x="286473" y="168401"/>
                </a:lnTo>
                <a:lnTo>
                  <a:pt x="284161" y="131089"/>
                </a:lnTo>
                <a:lnTo>
                  <a:pt x="265664" y="69228"/>
                </a:lnTo>
                <a:lnTo>
                  <a:pt x="229052" y="25128"/>
                </a:lnTo>
                <a:lnTo>
                  <a:pt x="176683" y="2788"/>
                </a:lnTo>
                <a:lnTo>
                  <a:pt x="14474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6045" y="375665"/>
            <a:ext cx="276225" cy="401955"/>
          </a:xfrm>
          <a:custGeom>
            <a:avLst/>
            <a:gdLst/>
            <a:ahLst/>
            <a:cxnLst/>
            <a:rect l="l" t="t" r="r" b="b"/>
            <a:pathLst>
              <a:path w="276225" h="401955">
                <a:moveTo>
                  <a:pt x="0" y="0"/>
                </a:moveTo>
                <a:lnTo>
                  <a:pt x="276098" y="0"/>
                </a:lnTo>
                <a:lnTo>
                  <a:pt x="276098" y="40639"/>
                </a:lnTo>
                <a:lnTo>
                  <a:pt x="160019" y="40639"/>
                </a:lnTo>
                <a:lnTo>
                  <a:pt x="160019" y="401955"/>
                </a:lnTo>
                <a:lnTo>
                  <a:pt x="115443" y="401955"/>
                </a:lnTo>
                <a:lnTo>
                  <a:pt x="115443" y="40639"/>
                </a:lnTo>
                <a:lnTo>
                  <a:pt x="0" y="40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0854" y="375665"/>
            <a:ext cx="321945" cy="401955"/>
          </a:xfrm>
          <a:custGeom>
            <a:avLst/>
            <a:gdLst/>
            <a:ahLst/>
            <a:cxnLst/>
            <a:rect l="l" t="t" r="r" b="b"/>
            <a:pathLst>
              <a:path w="321944" h="401955">
                <a:moveTo>
                  <a:pt x="0" y="0"/>
                </a:moveTo>
                <a:lnTo>
                  <a:pt x="58419" y="0"/>
                </a:lnTo>
                <a:lnTo>
                  <a:pt x="262381" y="320039"/>
                </a:lnTo>
                <a:lnTo>
                  <a:pt x="268741" y="329991"/>
                </a:lnTo>
                <a:lnTo>
                  <a:pt x="273542" y="337740"/>
                </a:lnTo>
                <a:lnTo>
                  <a:pt x="276794" y="343275"/>
                </a:lnTo>
                <a:lnTo>
                  <a:pt x="278510" y="346583"/>
                </a:lnTo>
                <a:lnTo>
                  <a:pt x="279653" y="346583"/>
                </a:lnTo>
                <a:lnTo>
                  <a:pt x="276796" y="305595"/>
                </a:lnTo>
                <a:lnTo>
                  <a:pt x="276606" y="0"/>
                </a:lnTo>
                <a:lnTo>
                  <a:pt x="321437" y="0"/>
                </a:lnTo>
                <a:lnTo>
                  <a:pt x="321437" y="401955"/>
                </a:lnTo>
                <a:lnTo>
                  <a:pt x="265938" y="401955"/>
                </a:lnTo>
                <a:lnTo>
                  <a:pt x="56260" y="77597"/>
                </a:lnTo>
                <a:lnTo>
                  <a:pt x="43687" y="52450"/>
                </a:lnTo>
                <a:lnTo>
                  <a:pt x="42290" y="52450"/>
                </a:lnTo>
                <a:lnTo>
                  <a:pt x="43124" y="61737"/>
                </a:lnTo>
                <a:lnTo>
                  <a:pt x="43719" y="73977"/>
                </a:lnTo>
                <a:lnTo>
                  <a:pt x="44076" y="89169"/>
                </a:lnTo>
                <a:lnTo>
                  <a:pt x="44195" y="107314"/>
                </a:lnTo>
                <a:lnTo>
                  <a:pt x="44195" y="401955"/>
                </a:lnTo>
                <a:lnTo>
                  <a:pt x="0" y="40195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1294" y="375665"/>
            <a:ext cx="211454" cy="401955"/>
          </a:xfrm>
          <a:custGeom>
            <a:avLst/>
            <a:gdLst/>
            <a:ahLst/>
            <a:cxnLst/>
            <a:rect l="l" t="t" r="r" b="b"/>
            <a:pathLst>
              <a:path w="211455" h="401955">
                <a:moveTo>
                  <a:pt x="0" y="0"/>
                </a:moveTo>
                <a:lnTo>
                  <a:pt x="202056" y="0"/>
                </a:lnTo>
                <a:lnTo>
                  <a:pt x="202056" y="40639"/>
                </a:lnTo>
                <a:lnTo>
                  <a:pt x="43942" y="40639"/>
                </a:lnTo>
                <a:lnTo>
                  <a:pt x="43942" y="177292"/>
                </a:lnTo>
                <a:lnTo>
                  <a:pt x="189992" y="177292"/>
                </a:lnTo>
                <a:lnTo>
                  <a:pt x="189992" y="217678"/>
                </a:lnTo>
                <a:lnTo>
                  <a:pt x="43942" y="217678"/>
                </a:lnTo>
                <a:lnTo>
                  <a:pt x="43942" y="361569"/>
                </a:lnTo>
                <a:lnTo>
                  <a:pt x="211074" y="361569"/>
                </a:lnTo>
                <a:lnTo>
                  <a:pt x="211074" y="401955"/>
                </a:lnTo>
                <a:lnTo>
                  <a:pt x="0" y="4019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1060" y="375665"/>
            <a:ext cx="276225" cy="401955"/>
          </a:xfrm>
          <a:custGeom>
            <a:avLst/>
            <a:gdLst/>
            <a:ahLst/>
            <a:cxnLst/>
            <a:rect l="l" t="t" r="r" b="b"/>
            <a:pathLst>
              <a:path w="276225" h="401955">
                <a:moveTo>
                  <a:pt x="0" y="0"/>
                </a:moveTo>
                <a:lnTo>
                  <a:pt x="276097" y="0"/>
                </a:lnTo>
                <a:lnTo>
                  <a:pt x="276097" y="40639"/>
                </a:lnTo>
                <a:lnTo>
                  <a:pt x="160019" y="40639"/>
                </a:lnTo>
                <a:lnTo>
                  <a:pt x="160019" y="401955"/>
                </a:lnTo>
                <a:lnTo>
                  <a:pt x="115443" y="401955"/>
                </a:lnTo>
                <a:lnTo>
                  <a:pt x="115443" y="40639"/>
                </a:lnTo>
                <a:lnTo>
                  <a:pt x="0" y="406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4295" y="375665"/>
            <a:ext cx="321945" cy="401955"/>
          </a:xfrm>
          <a:custGeom>
            <a:avLst/>
            <a:gdLst/>
            <a:ahLst/>
            <a:cxnLst/>
            <a:rect l="l" t="t" r="r" b="b"/>
            <a:pathLst>
              <a:path w="321944" h="401955">
                <a:moveTo>
                  <a:pt x="0" y="0"/>
                </a:moveTo>
                <a:lnTo>
                  <a:pt x="58470" y="0"/>
                </a:lnTo>
                <a:lnTo>
                  <a:pt x="262432" y="320039"/>
                </a:lnTo>
                <a:lnTo>
                  <a:pt x="268792" y="329991"/>
                </a:lnTo>
                <a:lnTo>
                  <a:pt x="273592" y="337740"/>
                </a:lnTo>
                <a:lnTo>
                  <a:pt x="276845" y="343275"/>
                </a:lnTo>
                <a:lnTo>
                  <a:pt x="278561" y="346583"/>
                </a:lnTo>
                <a:lnTo>
                  <a:pt x="279704" y="346583"/>
                </a:lnTo>
                <a:lnTo>
                  <a:pt x="276847" y="305595"/>
                </a:lnTo>
                <a:lnTo>
                  <a:pt x="276656" y="0"/>
                </a:lnTo>
                <a:lnTo>
                  <a:pt x="321487" y="0"/>
                </a:lnTo>
                <a:lnTo>
                  <a:pt x="321487" y="401955"/>
                </a:lnTo>
                <a:lnTo>
                  <a:pt x="265988" y="401955"/>
                </a:lnTo>
                <a:lnTo>
                  <a:pt x="56311" y="77597"/>
                </a:lnTo>
                <a:lnTo>
                  <a:pt x="43738" y="52450"/>
                </a:lnTo>
                <a:lnTo>
                  <a:pt x="42341" y="52450"/>
                </a:lnTo>
                <a:lnTo>
                  <a:pt x="43175" y="61737"/>
                </a:lnTo>
                <a:lnTo>
                  <a:pt x="43770" y="73977"/>
                </a:lnTo>
                <a:lnTo>
                  <a:pt x="44127" y="89169"/>
                </a:lnTo>
                <a:lnTo>
                  <a:pt x="44246" y="107314"/>
                </a:lnTo>
                <a:lnTo>
                  <a:pt x="44246" y="401955"/>
                </a:lnTo>
                <a:lnTo>
                  <a:pt x="0" y="40195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987" y="369061"/>
            <a:ext cx="379095" cy="415925"/>
          </a:xfrm>
          <a:custGeom>
            <a:avLst/>
            <a:gdLst/>
            <a:ahLst/>
            <a:cxnLst/>
            <a:rect l="l" t="t" r="r" b="b"/>
            <a:pathLst>
              <a:path w="379094" h="415925">
                <a:moveTo>
                  <a:pt x="194449" y="0"/>
                </a:moveTo>
                <a:lnTo>
                  <a:pt x="233945" y="3524"/>
                </a:lnTo>
                <a:lnTo>
                  <a:pt x="300854" y="31718"/>
                </a:lnTo>
                <a:lnTo>
                  <a:pt x="350491" y="86673"/>
                </a:lnTo>
                <a:lnTo>
                  <a:pt x="375893" y="159722"/>
                </a:lnTo>
                <a:lnTo>
                  <a:pt x="379069" y="202437"/>
                </a:lnTo>
                <a:lnTo>
                  <a:pt x="375859" y="248253"/>
                </a:lnTo>
                <a:lnTo>
                  <a:pt x="366231" y="289306"/>
                </a:lnTo>
                <a:lnTo>
                  <a:pt x="350185" y="325596"/>
                </a:lnTo>
                <a:lnTo>
                  <a:pt x="327723" y="357124"/>
                </a:lnTo>
                <a:lnTo>
                  <a:pt x="267096" y="400843"/>
                </a:lnTo>
                <a:lnTo>
                  <a:pt x="229818" y="411773"/>
                </a:lnTo>
                <a:lnTo>
                  <a:pt x="187896" y="415416"/>
                </a:lnTo>
                <a:lnTo>
                  <a:pt x="147631" y="411870"/>
                </a:lnTo>
                <a:lnTo>
                  <a:pt x="79490" y="383538"/>
                </a:lnTo>
                <a:lnTo>
                  <a:pt x="29033" y="328360"/>
                </a:lnTo>
                <a:lnTo>
                  <a:pt x="3226" y="255244"/>
                </a:lnTo>
                <a:lnTo>
                  <a:pt x="0" y="212471"/>
                </a:lnTo>
                <a:lnTo>
                  <a:pt x="3259" y="166586"/>
                </a:lnTo>
                <a:lnTo>
                  <a:pt x="13039" y="125523"/>
                </a:lnTo>
                <a:lnTo>
                  <a:pt x="29339" y="89294"/>
                </a:lnTo>
                <a:lnTo>
                  <a:pt x="52158" y="57912"/>
                </a:lnTo>
                <a:lnTo>
                  <a:pt x="80617" y="32575"/>
                </a:lnTo>
                <a:lnTo>
                  <a:pt x="151760" y="3619"/>
                </a:lnTo>
                <a:lnTo>
                  <a:pt x="19444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515" y="369061"/>
            <a:ext cx="299085" cy="415925"/>
          </a:xfrm>
          <a:custGeom>
            <a:avLst/>
            <a:gdLst/>
            <a:ahLst/>
            <a:cxnLst/>
            <a:rect l="l" t="t" r="r" b="b"/>
            <a:pathLst>
              <a:path w="299084" h="415925">
                <a:moveTo>
                  <a:pt x="204279" y="0"/>
                </a:moveTo>
                <a:lnTo>
                  <a:pt x="231587" y="1047"/>
                </a:lnTo>
                <a:lnTo>
                  <a:pt x="256438" y="4190"/>
                </a:lnTo>
                <a:lnTo>
                  <a:pt x="278831" y="9429"/>
                </a:lnTo>
                <a:lnTo>
                  <a:pt x="298767" y="16763"/>
                </a:lnTo>
                <a:lnTo>
                  <a:pt x="298767" y="64262"/>
                </a:lnTo>
                <a:lnTo>
                  <a:pt x="276736" y="53853"/>
                </a:lnTo>
                <a:lnTo>
                  <a:pt x="253507" y="46434"/>
                </a:lnTo>
                <a:lnTo>
                  <a:pt x="229083" y="41991"/>
                </a:lnTo>
                <a:lnTo>
                  <a:pt x="203466" y="40512"/>
                </a:lnTo>
                <a:lnTo>
                  <a:pt x="169376" y="43535"/>
                </a:lnTo>
                <a:lnTo>
                  <a:pt x="112158" y="67677"/>
                </a:lnTo>
                <a:lnTo>
                  <a:pt x="70391" y="114661"/>
                </a:lnTo>
                <a:lnTo>
                  <a:pt x="49093" y="176676"/>
                </a:lnTo>
                <a:lnTo>
                  <a:pt x="46431" y="212851"/>
                </a:lnTo>
                <a:lnTo>
                  <a:pt x="48940" y="247278"/>
                </a:lnTo>
                <a:lnTo>
                  <a:pt x="69014" y="305988"/>
                </a:lnTo>
                <a:lnTo>
                  <a:pt x="108318" y="349942"/>
                </a:lnTo>
                <a:lnTo>
                  <a:pt x="161844" y="372473"/>
                </a:lnTo>
                <a:lnTo>
                  <a:pt x="193624" y="375285"/>
                </a:lnTo>
                <a:lnTo>
                  <a:pt x="222934" y="373616"/>
                </a:lnTo>
                <a:lnTo>
                  <a:pt x="250229" y="368601"/>
                </a:lnTo>
                <a:lnTo>
                  <a:pt x="275507" y="360229"/>
                </a:lnTo>
                <a:lnTo>
                  <a:pt x="298767" y="348488"/>
                </a:lnTo>
                <a:lnTo>
                  <a:pt x="298767" y="391413"/>
                </a:lnTo>
                <a:lnTo>
                  <a:pt x="275166" y="401915"/>
                </a:lnTo>
                <a:lnTo>
                  <a:pt x="248866" y="409416"/>
                </a:lnTo>
                <a:lnTo>
                  <a:pt x="219864" y="413916"/>
                </a:lnTo>
                <a:lnTo>
                  <a:pt x="188163" y="415416"/>
                </a:lnTo>
                <a:lnTo>
                  <a:pt x="147781" y="411936"/>
                </a:lnTo>
                <a:lnTo>
                  <a:pt x="79506" y="384020"/>
                </a:lnTo>
                <a:lnTo>
                  <a:pt x="29033" y="329582"/>
                </a:lnTo>
                <a:lnTo>
                  <a:pt x="3226" y="257434"/>
                </a:lnTo>
                <a:lnTo>
                  <a:pt x="0" y="215264"/>
                </a:lnTo>
                <a:lnTo>
                  <a:pt x="3567" y="170616"/>
                </a:lnTo>
                <a:lnTo>
                  <a:pt x="14270" y="130016"/>
                </a:lnTo>
                <a:lnTo>
                  <a:pt x="32109" y="93464"/>
                </a:lnTo>
                <a:lnTo>
                  <a:pt x="57086" y="60960"/>
                </a:lnTo>
                <a:lnTo>
                  <a:pt x="87688" y="34289"/>
                </a:lnTo>
                <a:lnTo>
                  <a:pt x="122420" y="15239"/>
                </a:lnTo>
                <a:lnTo>
                  <a:pt x="161283" y="3809"/>
                </a:lnTo>
                <a:lnTo>
                  <a:pt x="2042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2050" y="1862150"/>
            <a:ext cx="5341620" cy="281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690" indent="-30099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"/>
              <a:tabLst>
                <a:tab pos="314325" algn="l"/>
              </a:tabLst>
            </a:pPr>
            <a:r>
              <a:rPr sz="2400" spc="-5" dirty="0">
                <a:latin typeface="KoPub돋움체 Medium"/>
                <a:cs typeface="KoPub돋움체 Medium"/>
              </a:rPr>
              <a:t>Introduction</a:t>
            </a:r>
            <a:endParaRPr sz="2400" dirty="0">
              <a:latin typeface="KoPub돋움체 Medium"/>
              <a:cs typeface="KoPub돋움체 Medium"/>
            </a:endParaRPr>
          </a:p>
          <a:p>
            <a:pPr marL="313690" indent="-300990">
              <a:lnSpc>
                <a:spcPct val="100000"/>
              </a:lnSpc>
              <a:spcBef>
                <a:spcPts val="2885"/>
              </a:spcBef>
              <a:buSzPct val="95833"/>
              <a:buFont typeface="Wingdings"/>
              <a:buChar char=""/>
              <a:tabLst>
                <a:tab pos="314325" algn="l"/>
              </a:tabLst>
            </a:pPr>
            <a:r>
              <a:rPr sz="2400" spc="-20" dirty="0">
                <a:latin typeface="KoPub돋움체 Medium"/>
                <a:cs typeface="KoPub돋움체 Medium"/>
              </a:rPr>
              <a:t>Transformer</a:t>
            </a:r>
            <a:endParaRPr sz="2400" dirty="0">
              <a:latin typeface="KoPub돋움체 Medium"/>
              <a:cs typeface="KoPub돋움체 Medium"/>
            </a:endParaRPr>
          </a:p>
          <a:p>
            <a:pPr marL="812165" lvl="1" indent="-3429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KoPub돋움체 Medium"/>
                <a:cs typeface="KoPub돋움체 Medium"/>
              </a:rPr>
              <a:t>Self</a:t>
            </a:r>
            <a:r>
              <a:rPr sz="2000" spc="-20" dirty="0">
                <a:latin typeface="KoPub돋움체 Medium"/>
                <a:cs typeface="KoPub돋움체 Medium"/>
              </a:rPr>
              <a:t> </a:t>
            </a:r>
            <a:r>
              <a:rPr sz="2000" dirty="0">
                <a:latin typeface="KoPub돋움체 Medium"/>
                <a:cs typeface="KoPub돋움체 Medium"/>
              </a:rPr>
              <a:t>attention</a:t>
            </a:r>
          </a:p>
          <a:p>
            <a:pPr marL="812165" lvl="1" indent="-342900">
              <a:lnSpc>
                <a:spcPct val="100000"/>
              </a:lnSpc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latin typeface="KoPub돋움체 Medium"/>
                <a:cs typeface="KoPub돋움체 Medium"/>
              </a:rPr>
              <a:t>Transformer vs</a:t>
            </a:r>
            <a:r>
              <a:rPr sz="2000" spc="-5" dirty="0">
                <a:latin typeface="KoPub돋움체 Medium"/>
                <a:cs typeface="KoPub돋움체 Medium"/>
              </a:rPr>
              <a:t> </a:t>
            </a:r>
            <a:r>
              <a:rPr sz="2000" dirty="0">
                <a:latin typeface="KoPub돋움체 Medium"/>
                <a:cs typeface="KoPub돋움체 Medium"/>
              </a:rPr>
              <a:t>CNN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450" dirty="0">
              <a:latin typeface="Times New Roman"/>
              <a:cs typeface="Times New Roman"/>
            </a:endParaRPr>
          </a:p>
          <a:p>
            <a:pPr marL="313690" indent="-300990">
              <a:lnSpc>
                <a:spcPct val="100000"/>
              </a:lnSpc>
              <a:buSzPct val="95833"/>
              <a:buFont typeface="Wingdings"/>
              <a:buChar char=""/>
              <a:tabLst>
                <a:tab pos="314325" algn="l"/>
              </a:tabLst>
            </a:pPr>
            <a:r>
              <a:rPr sz="2400" spc="-20" dirty="0">
                <a:latin typeface="KoPub돋움체 Medium"/>
                <a:cs typeface="KoPub돋움체 Medium"/>
              </a:rPr>
              <a:t>Transformer </a:t>
            </a:r>
            <a:r>
              <a:rPr sz="2400" dirty="0">
                <a:latin typeface="KoPub돋움체 Medium"/>
                <a:cs typeface="KoPub돋움체 Medium"/>
              </a:rPr>
              <a:t>in </a:t>
            </a:r>
            <a:r>
              <a:rPr sz="2400" spc="-5" dirty="0">
                <a:latin typeface="KoPub돋움체 Medium"/>
                <a:cs typeface="KoPub돋움체 Medium"/>
              </a:rPr>
              <a:t>Computer</a:t>
            </a:r>
            <a:r>
              <a:rPr sz="2400" spc="-45" dirty="0">
                <a:latin typeface="KoPub돋움체 Medium"/>
                <a:cs typeface="KoPub돋움체 Medium"/>
              </a:rPr>
              <a:t> </a:t>
            </a:r>
            <a:r>
              <a:rPr sz="2400" dirty="0">
                <a:latin typeface="KoPub돋움체 Medium"/>
                <a:cs typeface="KoPub돋움체 Medium"/>
              </a:rPr>
              <a:t>Vision</a:t>
            </a:r>
          </a:p>
          <a:p>
            <a:pPr marL="812165" lvl="1" indent="-3429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dirty="0">
                <a:latin typeface="KoPub돋움체 Medium"/>
                <a:cs typeface="KoPub돋움체 Medium"/>
              </a:rPr>
              <a:t>Vision </a:t>
            </a:r>
            <a:r>
              <a:rPr sz="2000" spc="-15" dirty="0">
                <a:latin typeface="KoPub돋움체 Medium"/>
                <a:cs typeface="KoPub돋움체 Medium"/>
              </a:rPr>
              <a:t>Transformer</a:t>
            </a:r>
            <a:r>
              <a:rPr sz="2000" spc="-55" dirty="0">
                <a:latin typeface="KoPub돋움체 Medium"/>
                <a:cs typeface="KoPub돋움체 Medium"/>
              </a:rPr>
              <a:t> </a:t>
            </a:r>
            <a:r>
              <a:rPr sz="2000" dirty="0">
                <a:latin typeface="KoPub돋움체 Medium"/>
                <a:cs typeface="KoPub돋움체 Medium"/>
              </a:rPr>
              <a:t>(</a:t>
            </a:r>
            <a:r>
              <a:rPr sz="2000" dirty="0" err="1">
                <a:latin typeface="KoPub돋움체 Medium"/>
                <a:cs typeface="KoPub돋움체 Medium"/>
              </a:rPr>
              <a:t>ViT</a:t>
            </a:r>
            <a:r>
              <a:rPr sz="2000" dirty="0">
                <a:latin typeface="KoPub돋움체 Medium"/>
                <a:cs typeface="KoPub돋움체 Medium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1</a:t>
            </a:fld>
            <a:endParaRPr sz="800">
              <a:latin typeface="KoPub돋움체 Medium"/>
              <a:cs typeface="KoPub돋움체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D96593-3B49-0A38-1379-91779A12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83" y="1828800"/>
            <a:ext cx="6096528" cy="3429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DB78D-92E0-91F2-2AB3-ED4D0856FE8E}"/>
              </a:ext>
            </a:extLst>
          </p:cNvPr>
          <p:cNvSpPr txBox="1"/>
          <p:nvPr/>
        </p:nvSpPr>
        <p:spPr>
          <a:xfrm>
            <a:off x="5791200" y="1472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출처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4CA86B3-92C5-FB04-5E30-440A3335EC67}"/>
              </a:ext>
            </a:extLst>
          </p:cNvPr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E02A55F3-EAD4-41D3-2D57-F22F7CFE451D}"/>
              </a:ext>
            </a:extLst>
          </p:cNvPr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1DBA8265-2AAB-52BE-0297-9D25A2D5B734}"/>
              </a:ext>
            </a:extLst>
          </p:cNvPr>
          <p:cNvSpPr/>
          <p:nvPr/>
        </p:nvSpPr>
        <p:spPr>
          <a:xfrm>
            <a:off x="754710" y="1488058"/>
            <a:ext cx="2669717" cy="253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863AA-3490-5AF4-0961-961B605EA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5" b="48888"/>
          <a:stretch/>
        </p:blipFill>
        <p:spPr>
          <a:xfrm>
            <a:off x="5562600" y="1219200"/>
            <a:ext cx="5305076" cy="320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587B3B-A1FD-60F4-FB5D-5543805FA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56" b="-1"/>
          <a:stretch/>
        </p:blipFill>
        <p:spPr>
          <a:xfrm>
            <a:off x="5562600" y="4419600"/>
            <a:ext cx="5305076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7E1C71-1D8C-82D4-95C4-0FEA32E93274}"/>
              </a:ext>
            </a:extLst>
          </p:cNvPr>
          <p:cNvSpPr txBox="1"/>
          <p:nvPr/>
        </p:nvSpPr>
        <p:spPr>
          <a:xfrm>
            <a:off x="833353" y="2630829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저게 저절로 붉어질 리 없다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896626-B63A-8F94-564B-71A30C1F57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3344"/>
          <a:stretch/>
        </p:blipFill>
        <p:spPr>
          <a:xfrm>
            <a:off x="478536" y="3276600"/>
            <a:ext cx="490063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032" y="1487805"/>
            <a:ext cx="3017723" cy="207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7785" y="2798374"/>
            <a:ext cx="2719389" cy="3134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66553" y="2845861"/>
            <a:ext cx="2057705" cy="3097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50632" y="6200038"/>
            <a:ext cx="4550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맑은 고딕"/>
                <a:cs typeface="맑은 고딕"/>
              </a:rPr>
              <a:t>https://web.eecs.umich.edu/~justincj/slides/eecs498/498_FA2019_lecture13.pdf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46222" y="5574029"/>
            <a:ext cx="1676400" cy="441959"/>
          </a:xfrm>
          <a:custGeom>
            <a:avLst/>
            <a:gdLst/>
            <a:ahLst/>
            <a:cxnLst/>
            <a:rect l="l" t="t" r="r" b="b"/>
            <a:pathLst>
              <a:path w="1676400" h="441960">
                <a:moveTo>
                  <a:pt x="0" y="441960"/>
                </a:moveTo>
                <a:lnTo>
                  <a:pt x="1676400" y="441960"/>
                </a:lnTo>
                <a:lnTo>
                  <a:pt x="1676400" y="0"/>
                </a:lnTo>
                <a:lnTo>
                  <a:pt x="0" y="0"/>
                </a:lnTo>
                <a:lnTo>
                  <a:pt x="0" y="44196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89507" y="3438905"/>
            <a:ext cx="1118870" cy="2048510"/>
          </a:xfrm>
          <a:custGeom>
            <a:avLst/>
            <a:gdLst/>
            <a:ahLst/>
            <a:cxnLst/>
            <a:rect l="l" t="t" r="r" b="b"/>
            <a:pathLst>
              <a:path w="1118870" h="2048510">
                <a:moveTo>
                  <a:pt x="0" y="2048256"/>
                </a:moveTo>
                <a:lnTo>
                  <a:pt x="1118615" y="2048256"/>
                </a:lnTo>
                <a:lnTo>
                  <a:pt x="1118615" y="0"/>
                </a:lnTo>
                <a:lnTo>
                  <a:pt x="0" y="0"/>
                </a:lnTo>
                <a:lnTo>
                  <a:pt x="0" y="2048256"/>
                </a:lnTo>
                <a:close/>
              </a:path>
            </a:pathLst>
          </a:custGeom>
          <a:ln w="28574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6666" y="1786534"/>
            <a:ext cx="10720934" cy="156453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Attention</a:t>
            </a:r>
            <a:r>
              <a:rPr lang="en-US" sz="1600" spc="-5" dirty="0">
                <a:latin typeface="KoPub돋움체 Medium"/>
                <a:cs typeface="KoPub돋움체 Medium"/>
              </a:rPr>
              <a:t> :</a:t>
            </a:r>
            <a:r>
              <a:rPr sz="1600" spc="-5" dirty="0">
                <a:latin typeface="KoPub돋움체 Medium"/>
                <a:cs typeface="KoPub돋움체 Medium"/>
              </a:rPr>
              <a:t> </a:t>
            </a:r>
            <a:r>
              <a:rPr sz="1600" spc="-10" dirty="0">
                <a:latin typeface="KoPub돋움체 Medium"/>
                <a:cs typeface="KoPub돋움체 Medium"/>
              </a:rPr>
              <a:t>(Decoder </a:t>
            </a:r>
            <a:r>
              <a:rPr sz="1600" spc="-5" dirty="0">
                <a:latin typeface="KoPub돋움체 Medium"/>
                <a:cs typeface="KoPub돋움체 Medium"/>
              </a:rPr>
              <a:t>→ Query / </a:t>
            </a:r>
            <a:r>
              <a:rPr sz="1600" spc="-10" dirty="0">
                <a:latin typeface="KoPub돋움체 Medium"/>
                <a:cs typeface="KoPub돋움체 Medium"/>
              </a:rPr>
              <a:t>Encoder </a:t>
            </a:r>
            <a:r>
              <a:rPr sz="1600" spc="-5" dirty="0">
                <a:latin typeface="KoPub돋움체 Medium"/>
                <a:cs typeface="KoPub돋움체 Medium"/>
              </a:rPr>
              <a:t>→ </a:t>
            </a:r>
            <a:r>
              <a:rPr sz="1600" spc="-15" dirty="0">
                <a:latin typeface="KoPub돋움체 Medium"/>
                <a:cs typeface="KoPub돋움체 Medium"/>
              </a:rPr>
              <a:t>Key, </a:t>
            </a:r>
            <a:r>
              <a:rPr sz="1600" spc="-10" dirty="0">
                <a:latin typeface="KoPub돋움체 Medium"/>
                <a:cs typeface="KoPub돋움체 Medium"/>
              </a:rPr>
              <a:t>Value) </a:t>
            </a:r>
            <a:r>
              <a:rPr sz="1600" spc="-5" dirty="0">
                <a:latin typeface="KoPub돋움체 Medium"/>
                <a:cs typeface="KoPub돋움체 Medium"/>
              </a:rPr>
              <a:t>/ </a:t>
            </a:r>
            <a:r>
              <a:rPr sz="1600" spc="-10" dirty="0">
                <a:latin typeface="KoPub돋움체 Medium"/>
                <a:cs typeface="KoPub돋움체 Medium"/>
              </a:rPr>
              <a:t>encoder, decoder </a:t>
            </a:r>
            <a:r>
              <a:rPr sz="1600" spc="-5" dirty="0">
                <a:latin typeface="KoPub돋움체 Medium"/>
                <a:cs typeface="KoPub돋움체 Medium"/>
              </a:rPr>
              <a:t>사이의 상관관계를 바탕으로 특징</a:t>
            </a:r>
            <a:r>
              <a:rPr sz="1600" spc="40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추출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Self</a:t>
            </a:r>
            <a:r>
              <a:rPr lang="en-US" sz="1600" spc="-5" dirty="0">
                <a:latin typeface="KoPub돋움체 Medium"/>
                <a:cs typeface="KoPub돋움체 Medium"/>
              </a:rPr>
              <a:t>-A</a:t>
            </a:r>
            <a:r>
              <a:rPr sz="1600" spc="-5" dirty="0">
                <a:latin typeface="KoPub돋움체 Medium"/>
                <a:cs typeface="KoPub돋움체 Medium"/>
              </a:rPr>
              <a:t>ttention</a:t>
            </a:r>
            <a:r>
              <a:rPr lang="en-US" sz="1600" spc="-5" dirty="0">
                <a:latin typeface="KoPub돋움체 Medium"/>
                <a:cs typeface="KoPub돋움체 Medium"/>
              </a:rPr>
              <a:t> :</a:t>
            </a:r>
            <a:r>
              <a:rPr sz="1600" spc="-5" dirty="0">
                <a:latin typeface="KoPub돋움체 Medium"/>
                <a:cs typeface="KoPub돋움체 Medium"/>
              </a:rPr>
              <a:t> (입력 데이터 → Query, </a:t>
            </a:r>
            <a:r>
              <a:rPr sz="1600" spc="-15" dirty="0">
                <a:latin typeface="KoPub돋움체 Medium"/>
                <a:cs typeface="KoPub돋움체 Medium"/>
              </a:rPr>
              <a:t>Key, </a:t>
            </a:r>
            <a:r>
              <a:rPr sz="1600" spc="-10" dirty="0">
                <a:latin typeface="KoPub돋움체 Medium"/>
                <a:cs typeface="KoPub돋움체 Medium"/>
              </a:rPr>
              <a:t>Value) </a:t>
            </a:r>
            <a:r>
              <a:rPr sz="1600" spc="-5" dirty="0">
                <a:latin typeface="KoPub돋움체 Medium"/>
                <a:cs typeface="KoPub돋움체 Medium"/>
              </a:rPr>
              <a:t>/ 데이터 내의 상관관계를 바탕으로 특징</a:t>
            </a:r>
            <a:r>
              <a:rPr sz="1600" spc="29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추출</a:t>
            </a:r>
            <a:endParaRPr sz="1600" dirty="0">
              <a:latin typeface="KoPub돋움체 Medium"/>
              <a:cs typeface="KoPub돋움체 Mediu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 dirty="0">
              <a:latin typeface="Times New Roman"/>
              <a:cs typeface="Times New Roman"/>
            </a:endParaRPr>
          </a:p>
          <a:p>
            <a:pPr marL="2014220">
              <a:lnSpc>
                <a:spcPct val="100000"/>
              </a:lnSpc>
            </a:pPr>
            <a:r>
              <a:rPr lang="en-US" sz="1800" dirty="0">
                <a:solidFill>
                  <a:srgbClr val="6FAC46"/>
                </a:solidFill>
                <a:latin typeface="맑은 고딕"/>
                <a:cs typeface="맑은 고딕"/>
              </a:rPr>
              <a:t>  </a:t>
            </a:r>
            <a:r>
              <a:rPr sz="1800" dirty="0">
                <a:solidFill>
                  <a:srgbClr val="6FAC46"/>
                </a:solidFill>
                <a:latin typeface="맑은 고딕"/>
                <a:cs typeface="맑은 고딕"/>
              </a:rPr>
              <a:t>Encoder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4240" y="6073851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C7C30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EC7C30"/>
                </a:solidFill>
                <a:latin typeface="맑은 고딕"/>
                <a:cs typeface="맑은 고딕"/>
              </a:rPr>
              <a:t>ecod</a:t>
            </a:r>
            <a:r>
              <a:rPr sz="1800" spc="-10" dirty="0">
                <a:solidFill>
                  <a:srgbClr val="EC7C30"/>
                </a:solidFill>
                <a:latin typeface="맑은 고딕"/>
                <a:cs typeface="맑은 고딕"/>
              </a:rPr>
              <a:t>e</a:t>
            </a:r>
            <a:r>
              <a:rPr sz="1800" dirty="0">
                <a:solidFill>
                  <a:srgbClr val="EC7C30"/>
                </a:solidFill>
                <a:latin typeface="맑은 고딕"/>
                <a:cs typeface="맑은 고딕"/>
              </a:rPr>
              <a:t>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14538" y="5337809"/>
            <a:ext cx="1196340" cy="329565"/>
          </a:xfrm>
          <a:custGeom>
            <a:avLst/>
            <a:gdLst/>
            <a:ahLst/>
            <a:cxnLst/>
            <a:rect l="l" t="t" r="r" b="b"/>
            <a:pathLst>
              <a:path w="1196340" h="329564">
                <a:moveTo>
                  <a:pt x="0" y="329183"/>
                </a:moveTo>
                <a:lnTo>
                  <a:pt x="1196340" y="329183"/>
                </a:lnTo>
                <a:lnTo>
                  <a:pt x="1196340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23603" y="5345379"/>
            <a:ext cx="1128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Input</a:t>
            </a:r>
            <a:r>
              <a:rPr sz="1800" spc="-95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Data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9DB71-6F38-5D24-902E-4577BDAA2043}"/>
              </a:ext>
            </a:extLst>
          </p:cNvPr>
          <p:cNvSpPr txBox="1"/>
          <p:nvPr/>
        </p:nvSpPr>
        <p:spPr>
          <a:xfrm>
            <a:off x="193849" y="4021271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D05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200" dirty="0">
                <a:solidFill>
                  <a:srgbClr val="92D05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저게 저절로 붉어질 리 없다</a:t>
            </a:r>
            <a:r>
              <a:rPr lang="en-US" altLang="ko-KR" sz="1200" dirty="0">
                <a:solidFill>
                  <a:srgbClr val="92D05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.”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↓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accent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“That can’t turn red by itself.”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A3105F-F0FA-C684-F88A-DB5CB3122E0D}"/>
              </a:ext>
            </a:extLst>
          </p:cNvPr>
          <p:cNvSpPr txBox="1"/>
          <p:nvPr/>
        </p:nvSpPr>
        <p:spPr>
          <a:xfrm>
            <a:off x="9448800" y="4113603"/>
            <a:ext cx="24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영희가 </a:t>
            </a:r>
            <a:r>
              <a:rPr lang="ko-KR" altLang="en-US" sz="12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신호등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보고 길을 건너는데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그게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금방 노란색으로 변했다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945251" y="6546977"/>
            <a:ext cx="303150" cy="1417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12</a:t>
            </a:fld>
            <a:endParaRPr sz="800" dirty="0">
              <a:latin typeface="KoPub돋움체 Medium"/>
              <a:cs typeface="KoPub돋움체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C8E69-06B5-E957-7BB2-18B9DF36A624}"/>
                  </a:ext>
                </a:extLst>
              </p:cNvPr>
              <p:cNvSpPr txBox="1"/>
              <p:nvPr/>
            </p:nvSpPr>
            <p:spPr>
              <a:xfrm>
                <a:off x="1639371" y="2649831"/>
                <a:ext cx="225946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0" smtClean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C8E69-06B5-E957-7BB2-18B9DF36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71" y="2649831"/>
                <a:ext cx="2259465" cy="347403"/>
              </a:xfrm>
              <a:prstGeom prst="rect">
                <a:avLst/>
              </a:prstGeom>
              <a:blipFill>
                <a:blip r:embed="rId3"/>
                <a:stretch>
                  <a:fillRect l="-1348" r="-2156"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361DD4-D076-F9B4-6562-16FB1DD2E5F6}"/>
                  </a:ext>
                </a:extLst>
              </p:cNvPr>
              <p:cNvSpPr txBox="1"/>
              <p:nvPr/>
            </p:nvSpPr>
            <p:spPr>
              <a:xfrm>
                <a:off x="1639371" y="3319840"/>
                <a:ext cx="3429337" cy="194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Context </a:t>
                </a:r>
                <a:r>
                  <a:rPr lang="ko-KR" altLang="en-US" sz="1600" dirty="0"/>
                  <a:t>벡터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Query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Key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Value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Attention </a:t>
                </a:r>
                <a:r>
                  <a:rPr lang="ko-KR" altLang="en-US" sz="1600" dirty="0"/>
                  <a:t>벡터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361DD4-D076-F9B4-6562-16FB1DD2E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371" y="3319840"/>
                <a:ext cx="3429337" cy="1947777"/>
              </a:xfrm>
              <a:prstGeom prst="rect">
                <a:avLst/>
              </a:prstGeom>
              <a:blipFill>
                <a:blip r:embed="rId4"/>
                <a:stretch>
                  <a:fillRect b="-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0C2F112-A673-FDFC-C4D9-45FE76111FB3}"/>
              </a:ext>
            </a:extLst>
          </p:cNvPr>
          <p:cNvSpPr txBox="1"/>
          <p:nvPr/>
        </p:nvSpPr>
        <p:spPr>
          <a:xfrm>
            <a:off x="275911" y="5559878"/>
            <a:ext cx="5692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query (</a:t>
            </a:r>
            <a:r>
              <a:rPr lang="ko-KR" altLang="en-US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디코더</a:t>
            </a:r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 </a:t>
            </a:r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key (</a:t>
            </a:r>
            <a:r>
              <a:rPr lang="ko-KR" altLang="en-US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인코더</a:t>
            </a:r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유사한 정도를 측정하고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유사도를 가중치로 사용해 </a:t>
            </a:r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value (</a:t>
            </a:r>
            <a:r>
              <a:rPr lang="ko-KR" altLang="en-US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인코더</a:t>
            </a:r>
            <a:r>
              <a:rPr lang="en-US" altLang="ko-KR" sz="16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가중합 하는 방법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9404063-286C-6E0C-5911-2236C64A0880}"/>
              </a:ext>
            </a:extLst>
          </p:cNvPr>
          <p:cNvSpPr/>
          <p:nvPr/>
        </p:nvSpPr>
        <p:spPr>
          <a:xfrm>
            <a:off x="745032" y="1487805"/>
            <a:ext cx="3017723" cy="207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FE008-8AAA-F6C1-4B2F-37398E1C9A43}"/>
              </a:ext>
            </a:extLst>
          </p:cNvPr>
          <p:cNvSpPr txBox="1"/>
          <p:nvPr/>
        </p:nvSpPr>
        <p:spPr>
          <a:xfrm>
            <a:off x="1639371" y="2050478"/>
            <a:ext cx="225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Attention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F87E8CF-8D31-9FA5-5622-E8D905B34A7C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0" cy="42672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15B369-A867-4049-F5DE-59705CC02FAC}"/>
              </a:ext>
            </a:extLst>
          </p:cNvPr>
          <p:cNvSpPr txBox="1"/>
          <p:nvPr/>
        </p:nvSpPr>
        <p:spPr>
          <a:xfrm>
            <a:off x="7848600" y="1927367"/>
            <a:ext cx="225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Self-Attention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트랜스포머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03701B-7882-0CA5-5960-5FC7C98302FF}"/>
                  </a:ext>
                </a:extLst>
              </p:cNvPr>
              <p:cNvSpPr txBox="1"/>
              <p:nvPr/>
            </p:nvSpPr>
            <p:spPr>
              <a:xfrm>
                <a:off x="7853995" y="2649831"/>
                <a:ext cx="2329997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𝐐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0" smtClean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03701B-7882-0CA5-5960-5FC7C9830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995" y="2649831"/>
                <a:ext cx="2329997" cy="347403"/>
              </a:xfrm>
              <a:prstGeom prst="rect">
                <a:avLst/>
              </a:prstGeom>
              <a:blipFill>
                <a:blip r:embed="rId6"/>
                <a:stretch>
                  <a:fillRect l="-1567" r="-182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59D74-7DA5-FBE1-F380-55B75524BE95}"/>
                  </a:ext>
                </a:extLst>
              </p:cNvPr>
              <p:cNvSpPr txBox="1"/>
              <p:nvPr/>
            </p:nvSpPr>
            <p:spPr>
              <a:xfrm>
                <a:off x="7842531" y="3319840"/>
                <a:ext cx="3429337" cy="1969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Context </a:t>
                </a:r>
                <a:r>
                  <a:rPr lang="ko-KR" altLang="en-US" sz="1600" dirty="0"/>
                  <a:t>행렬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𝐗𝐖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en-US" altLang="ko-KR" sz="1600" dirty="0"/>
                  <a:t> : Query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Key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Value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/>
                  <a:t> : Attention </a:t>
                </a:r>
                <a:r>
                  <a:rPr lang="ko-KR" altLang="en-US" sz="1600" dirty="0"/>
                  <a:t>행렬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59D74-7DA5-FBE1-F380-55B75524B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31" y="3319840"/>
                <a:ext cx="3429337" cy="1969963"/>
              </a:xfrm>
              <a:prstGeom prst="rect">
                <a:avLst/>
              </a:prstGeom>
              <a:blipFill>
                <a:blip r:embed="rId7"/>
                <a:stretch>
                  <a:fillRect b="-2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59993-696A-CEFB-8031-D03C849E23D3}"/>
                  </a:ext>
                </a:extLst>
              </p:cNvPr>
              <p:cNvSpPr txBox="1"/>
              <p:nvPr/>
            </p:nvSpPr>
            <p:spPr>
              <a:xfrm>
                <a:off x="6172201" y="5559878"/>
                <a:ext cx="56922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즉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query (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가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key (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와 유사한 정도를 측정하고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유사도를 가중치로 사용해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value (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를 가중합 하는 방법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!</a:t>
                </a:r>
                <a:endParaRPr lang="ko-KR" altLang="en-US" sz="16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59993-696A-CEFB-8031-D03C849E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559878"/>
                <a:ext cx="5692267" cy="584775"/>
              </a:xfrm>
              <a:prstGeom prst="rect">
                <a:avLst/>
              </a:prstGeom>
              <a:blipFill>
                <a:blip r:embed="rId8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53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032" y="1487805"/>
            <a:ext cx="2298014" cy="207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5896" y="1844699"/>
            <a:ext cx="5677535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CNN: </a:t>
            </a:r>
            <a:r>
              <a:rPr sz="1600" spc="-5" dirty="0">
                <a:latin typeface="KoPub돋움체 Medium"/>
                <a:cs typeface="KoPub돋움체 Medium"/>
              </a:rPr>
              <a:t>이미지 전체의 정보를 통합하기 위해서는 몇 개의 layer</a:t>
            </a:r>
            <a:r>
              <a:rPr sz="1600" spc="15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통과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Transformer: </a:t>
            </a:r>
            <a:r>
              <a:rPr sz="1600" spc="-5" dirty="0">
                <a:latin typeface="KoPub돋움체 Medium"/>
                <a:cs typeface="KoPub돋움체 Medium"/>
              </a:rPr>
              <a:t>하나의 layer로 전체 이미지 정보 통합</a:t>
            </a:r>
            <a:r>
              <a:rPr sz="1600" spc="19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가능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6927" y="3625697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4" h="324485">
                <a:moveTo>
                  <a:pt x="0" y="324002"/>
                </a:moveTo>
                <a:lnTo>
                  <a:pt x="324002" y="324002"/>
                </a:lnTo>
                <a:lnTo>
                  <a:pt x="324002" y="0"/>
                </a:lnTo>
                <a:lnTo>
                  <a:pt x="0" y="0"/>
                </a:lnTo>
                <a:lnTo>
                  <a:pt x="0" y="3240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2936" y="4921732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0" y="324002"/>
                </a:moveTo>
                <a:lnTo>
                  <a:pt x="324002" y="324002"/>
                </a:lnTo>
                <a:lnTo>
                  <a:pt x="324002" y="0"/>
                </a:lnTo>
                <a:lnTo>
                  <a:pt x="0" y="0"/>
                </a:lnTo>
                <a:lnTo>
                  <a:pt x="0" y="3240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0929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4983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8960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2936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0577" y="3949700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0577" y="4273677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0577" y="4597653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0577" y="4921758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6927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6914" y="3619372"/>
            <a:ext cx="0" cy="1633220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7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0577" y="3625722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0577" y="5245734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>
                <a:moveTo>
                  <a:pt x="0" y="0"/>
                </a:moveTo>
                <a:lnTo>
                  <a:pt x="16326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5967" y="3949674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0" y="324002"/>
                </a:moveTo>
                <a:lnTo>
                  <a:pt x="324002" y="324002"/>
                </a:lnTo>
                <a:lnTo>
                  <a:pt x="324002" y="0"/>
                </a:lnTo>
                <a:lnTo>
                  <a:pt x="0" y="0"/>
                </a:lnTo>
                <a:lnTo>
                  <a:pt x="0" y="3240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93921" y="4597755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0" y="324002"/>
                </a:moveTo>
                <a:lnTo>
                  <a:pt x="324002" y="324002"/>
                </a:lnTo>
                <a:lnTo>
                  <a:pt x="324002" y="0"/>
                </a:lnTo>
                <a:lnTo>
                  <a:pt x="0" y="0"/>
                </a:lnTo>
                <a:lnTo>
                  <a:pt x="0" y="3240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9945" y="3943350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7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3921" y="3943350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7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9617" y="4273677"/>
            <a:ext cx="984885" cy="0"/>
          </a:xfrm>
          <a:custGeom>
            <a:avLst/>
            <a:gdLst/>
            <a:ahLst/>
            <a:cxnLst/>
            <a:rect l="l" t="t" r="r" b="b"/>
            <a:pathLst>
              <a:path w="984885">
                <a:moveTo>
                  <a:pt x="0" y="0"/>
                </a:moveTo>
                <a:lnTo>
                  <a:pt x="98463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39617" y="4597653"/>
            <a:ext cx="984885" cy="0"/>
          </a:xfrm>
          <a:custGeom>
            <a:avLst/>
            <a:gdLst/>
            <a:ahLst/>
            <a:cxnLst/>
            <a:rect l="l" t="t" r="r" b="b"/>
            <a:pathLst>
              <a:path w="984885">
                <a:moveTo>
                  <a:pt x="0" y="0"/>
                </a:moveTo>
                <a:lnTo>
                  <a:pt x="98463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45967" y="3943350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7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17898" y="3943350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0"/>
                </a:moveTo>
                <a:lnTo>
                  <a:pt x="0" y="98475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39617" y="3949700"/>
            <a:ext cx="984885" cy="0"/>
          </a:xfrm>
          <a:custGeom>
            <a:avLst/>
            <a:gdLst/>
            <a:ahLst/>
            <a:cxnLst/>
            <a:rect l="l" t="t" r="r" b="b"/>
            <a:pathLst>
              <a:path w="984885">
                <a:moveTo>
                  <a:pt x="0" y="0"/>
                </a:moveTo>
                <a:lnTo>
                  <a:pt x="98463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39617" y="4921758"/>
            <a:ext cx="984885" cy="0"/>
          </a:xfrm>
          <a:custGeom>
            <a:avLst/>
            <a:gdLst/>
            <a:ahLst/>
            <a:cxnLst/>
            <a:rect l="l" t="t" r="r" b="b"/>
            <a:pathLst>
              <a:path w="984885">
                <a:moveTo>
                  <a:pt x="0" y="0"/>
                </a:moveTo>
                <a:lnTo>
                  <a:pt x="98463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77061" y="3626358"/>
            <a:ext cx="952500" cy="963294"/>
          </a:xfrm>
          <a:custGeom>
            <a:avLst/>
            <a:gdLst/>
            <a:ahLst/>
            <a:cxnLst/>
            <a:rect l="l" t="t" r="r" b="b"/>
            <a:pathLst>
              <a:path w="952500" h="963295">
                <a:moveTo>
                  <a:pt x="0" y="963168"/>
                </a:moveTo>
                <a:lnTo>
                  <a:pt x="952500" y="963168"/>
                </a:lnTo>
                <a:lnTo>
                  <a:pt x="952500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67917" y="3626358"/>
            <a:ext cx="2179320" cy="324485"/>
          </a:xfrm>
          <a:custGeom>
            <a:avLst/>
            <a:gdLst/>
            <a:ahLst/>
            <a:cxnLst/>
            <a:rect l="l" t="t" r="r" b="b"/>
            <a:pathLst>
              <a:path w="2179320" h="324485">
                <a:moveTo>
                  <a:pt x="0" y="0"/>
                </a:moveTo>
                <a:lnTo>
                  <a:pt x="2178939" y="323977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38705" y="3626358"/>
            <a:ext cx="1527810" cy="324485"/>
          </a:xfrm>
          <a:custGeom>
            <a:avLst/>
            <a:gdLst/>
            <a:ahLst/>
            <a:cxnLst/>
            <a:rect l="l" t="t" r="r" b="b"/>
            <a:pathLst>
              <a:path w="1527810" h="324485">
                <a:moveTo>
                  <a:pt x="0" y="0"/>
                </a:moveTo>
                <a:lnTo>
                  <a:pt x="1527302" y="323977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7061" y="4274058"/>
            <a:ext cx="2169795" cy="315595"/>
          </a:xfrm>
          <a:custGeom>
            <a:avLst/>
            <a:gdLst/>
            <a:ahLst/>
            <a:cxnLst/>
            <a:rect l="l" t="t" r="r" b="b"/>
            <a:pathLst>
              <a:path w="2169795" h="315595">
                <a:moveTo>
                  <a:pt x="0" y="315214"/>
                </a:moveTo>
                <a:lnTo>
                  <a:pt x="2169287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29561" y="4274058"/>
            <a:ext cx="1537335" cy="324485"/>
          </a:xfrm>
          <a:custGeom>
            <a:avLst/>
            <a:gdLst/>
            <a:ahLst/>
            <a:cxnLst/>
            <a:rect l="l" t="t" r="r" b="b"/>
            <a:pathLst>
              <a:path w="1537335" h="324485">
                <a:moveTo>
                  <a:pt x="0" y="323977"/>
                </a:moveTo>
                <a:lnTo>
                  <a:pt x="1536953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8222" y="4264888"/>
            <a:ext cx="324485" cy="324485"/>
          </a:xfrm>
          <a:custGeom>
            <a:avLst/>
            <a:gdLst/>
            <a:ahLst/>
            <a:cxnLst/>
            <a:rect l="l" t="t" r="r" b="b"/>
            <a:pathLst>
              <a:path w="324485" h="324485">
                <a:moveTo>
                  <a:pt x="0" y="324002"/>
                </a:moveTo>
                <a:lnTo>
                  <a:pt x="324002" y="324002"/>
                </a:lnTo>
                <a:lnTo>
                  <a:pt x="324002" y="0"/>
                </a:lnTo>
                <a:lnTo>
                  <a:pt x="0" y="0"/>
                </a:lnTo>
                <a:lnTo>
                  <a:pt x="0" y="3240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8222" y="4258564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5">
                <a:moveTo>
                  <a:pt x="0" y="0"/>
                </a:moveTo>
                <a:lnTo>
                  <a:pt x="0" y="3366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02200" y="4258564"/>
            <a:ext cx="0" cy="337185"/>
          </a:xfrm>
          <a:custGeom>
            <a:avLst/>
            <a:gdLst/>
            <a:ahLst/>
            <a:cxnLst/>
            <a:rect l="l" t="t" r="r" b="b"/>
            <a:pathLst>
              <a:path h="337185">
                <a:moveTo>
                  <a:pt x="0" y="0"/>
                </a:moveTo>
                <a:lnTo>
                  <a:pt x="0" y="3366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71872" y="4258564"/>
            <a:ext cx="337185" cy="12700"/>
          </a:xfrm>
          <a:custGeom>
            <a:avLst/>
            <a:gdLst/>
            <a:ahLst/>
            <a:cxnLst/>
            <a:rect l="l" t="t" r="r" b="b"/>
            <a:pathLst>
              <a:path w="337185" h="12700">
                <a:moveTo>
                  <a:pt x="0" y="12700"/>
                </a:moveTo>
                <a:lnTo>
                  <a:pt x="336676" y="12700"/>
                </a:lnTo>
                <a:lnTo>
                  <a:pt x="33667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71872" y="4588890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5">
                <a:moveTo>
                  <a:pt x="0" y="0"/>
                </a:moveTo>
                <a:lnTo>
                  <a:pt x="3366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053073" y="3619372"/>
          <a:ext cx="1619250" cy="1619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7959852" y="3171444"/>
            <a:ext cx="695325" cy="25285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00330" marR="92075" indent="107950">
              <a:lnSpc>
                <a:spcPct val="100000"/>
              </a:lnSpc>
              <a:spcBef>
                <a:spcPts val="1210"/>
              </a:spcBef>
            </a:pPr>
            <a:r>
              <a:rPr sz="1400" spc="-5" dirty="0">
                <a:solidFill>
                  <a:srgbClr val="FFFFFF"/>
                </a:solidFill>
                <a:latin typeface="맑은 고딕"/>
                <a:cs typeface="맑은 고딕"/>
              </a:rPr>
              <a:t>1-d  </a:t>
            </a:r>
            <a:r>
              <a:rPr sz="1400" spc="-15" dirty="0">
                <a:solidFill>
                  <a:srgbClr val="FFFFFF"/>
                </a:solidFill>
                <a:latin typeface="맑은 고딕"/>
                <a:cs typeface="맑은 고딕"/>
              </a:rPr>
              <a:t>v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ec</a:t>
            </a:r>
            <a:r>
              <a:rPr sz="1400" spc="-25" dirty="0">
                <a:solidFill>
                  <a:srgbClr val="FFFFFF"/>
                </a:solidFill>
                <a:latin typeface="맑은 고딕"/>
                <a:cs typeface="맑은 고딕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맑은 고딕"/>
                <a:cs typeface="맑은 고딕"/>
              </a:rPr>
              <a:t>or  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(2</a:t>
            </a:r>
            <a:r>
              <a:rPr sz="1400" spc="-10" dirty="0">
                <a:solidFill>
                  <a:srgbClr val="FFFFFF"/>
                </a:solidFill>
                <a:latin typeface="맑은 고딕"/>
                <a:cs typeface="맑은 고딕"/>
              </a:rPr>
              <a:t>5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맑은 고딕"/>
                <a:cs typeface="맑은 고딕"/>
              </a:rPr>
              <a:t>d)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53333" y="3955541"/>
            <a:ext cx="951230" cy="963294"/>
          </a:xfrm>
          <a:custGeom>
            <a:avLst/>
            <a:gdLst/>
            <a:ahLst/>
            <a:cxnLst/>
            <a:rect l="l" t="t" r="r" b="b"/>
            <a:pathLst>
              <a:path w="951229" h="963295">
                <a:moveTo>
                  <a:pt x="0" y="963167"/>
                </a:moveTo>
                <a:lnTo>
                  <a:pt x="950975" y="963167"/>
                </a:lnTo>
                <a:lnTo>
                  <a:pt x="950975" y="0"/>
                </a:lnTo>
                <a:lnTo>
                  <a:pt x="0" y="0"/>
                </a:lnTo>
                <a:lnTo>
                  <a:pt x="0" y="963167"/>
                </a:lnTo>
                <a:close/>
              </a:path>
            </a:pathLst>
          </a:custGeom>
          <a:ln w="381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44189" y="3955541"/>
            <a:ext cx="1534160" cy="320040"/>
          </a:xfrm>
          <a:custGeom>
            <a:avLst/>
            <a:gdLst/>
            <a:ahLst/>
            <a:cxnLst/>
            <a:rect l="l" t="t" r="r" b="b"/>
            <a:pathLst>
              <a:path w="1534160" h="320039">
                <a:moveTo>
                  <a:pt x="0" y="0"/>
                </a:moveTo>
                <a:lnTo>
                  <a:pt x="1534033" y="319658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14978" y="3958590"/>
            <a:ext cx="888365" cy="315595"/>
          </a:xfrm>
          <a:custGeom>
            <a:avLst/>
            <a:gdLst/>
            <a:ahLst/>
            <a:cxnLst/>
            <a:rect l="l" t="t" r="r" b="b"/>
            <a:pathLst>
              <a:path w="888364" h="315595">
                <a:moveTo>
                  <a:pt x="0" y="0"/>
                </a:moveTo>
                <a:lnTo>
                  <a:pt x="888111" y="315214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2477" y="4589526"/>
            <a:ext cx="1510665" cy="320040"/>
          </a:xfrm>
          <a:custGeom>
            <a:avLst/>
            <a:gdLst/>
            <a:ahLst/>
            <a:cxnLst/>
            <a:rect l="l" t="t" r="r" b="b"/>
            <a:pathLst>
              <a:path w="1510664" h="320039">
                <a:moveTo>
                  <a:pt x="0" y="319659"/>
                </a:moveTo>
                <a:lnTo>
                  <a:pt x="1510664" y="0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14978" y="4589526"/>
            <a:ext cx="888365" cy="324485"/>
          </a:xfrm>
          <a:custGeom>
            <a:avLst/>
            <a:gdLst/>
            <a:ahLst/>
            <a:cxnLst/>
            <a:rect l="l" t="t" r="r" b="b"/>
            <a:pathLst>
              <a:path w="888364" h="324485">
                <a:moveTo>
                  <a:pt x="0" y="323976"/>
                </a:moveTo>
                <a:lnTo>
                  <a:pt x="888111" y="0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00361" y="3837178"/>
            <a:ext cx="226060" cy="226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00361" y="4141978"/>
            <a:ext cx="226060" cy="226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00361" y="4446778"/>
            <a:ext cx="226060" cy="2260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00361" y="4902453"/>
            <a:ext cx="226060" cy="226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533501" y="4696459"/>
            <a:ext cx="329565" cy="194945"/>
          </a:xfrm>
          <a:prstGeom prst="rect">
            <a:avLst/>
          </a:prstGeom>
        </p:spPr>
        <p:txBody>
          <a:bodyPr vert="vert" wrap="square" lIns="0" tIns="330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184638" y="3837178"/>
            <a:ext cx="227583" cy="226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84638" y="4141978"/>
            <a:ext cx="227583" cy="226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84638" y="4446778"/>
            <a:ext cx="227583" cy="226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84638" y="4902453"/>
            <a:ext cx="227583" cy="2260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218412" y="4696459"/>
            <a:ext cx="329565" cy="194945"/>
          </a:xfrm>
          <a:prstGeom prst="rect">
            <a:avLst/>
          </a:prstGeom>
        </p:spPr>
        <p:txBody>
          <a:bodyPr vert="vert" wrap="square" lIns="0" tIns="330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720071" y="3950208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470661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20071" y="3950208"/>
            <a:ext cx="471170" cy="304800"/>
          </a:xfrm>
          <a:custGeom>
            <a:avLst/>
            <a:gdLst/>
            <a:ahLst/>
            <a:cxnLst/>
            <a:rect l="l" t="t" r="r" b="b"/>
            <a:pathLst>
              <a:path w="471170" h="304800">
                <a:moveTo>
                  <a:pt x="470661" y="0"/>
                </a:moveTo>
                <a:lnTo>
                  <a:pt x="0" y="30454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20071" y="3950208"/>
            <a:ext cx="471170" cy="608965"/>
          </a:xfrm>
          <a:custGeom>
            <a:avLst/>
            <a:gdLst/>
            <a:ahLst/>
            <a:cxnLst/>
            <a:rect l="l" t="t" r="r" b="b"/>
            <a:pathLst>
              <a:path w="471170" h="608964">
                <a:moveTo>
                  <a:pt x="470661" y="0"/>
                </a:moveTo>
                <a:lnTo>
                  <a:pt x="0" y="608965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20071" y="3950208"/>
            <a:ext cx="471170" cy="1065530"/>
          </a:xfrm>
          <a:custGeom>
            <a:avLst/>
            <a:gdLst/>
            <a:ahLst/>
            <a:cxnLst/>
            <a:rect l="l" t="t" r="r" b="b"/>
            <a:pathLst>
              <a:path w="471170" h="1065529">
                <a:moveTo>
                  <a:pt x="470661" y="0"/>
                </a:moveTo>
                <a:lnTo>
                  <a:pt x="0" y="1065022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720071" y="4255008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470661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20071" y="4255008"/>
            <a:ext cx="471170" cy="304800"/>
          </a:xfrm>
          <a:custGeom>
            <a:avLst/>
            <a:gdLst/>
            <a:ahLst/>
            <a:cxnLst/>
            <a:rect l="l" t="t" r="r" b="b"/>
            <a:pathLst>
              <a:path w="471170" h="304800">
                <a:moveTo>
                  <a:pt x="470661" y="0"/>
                </a:moveTo>
                <a:lnTo>
                  <a:pt x="0" y="30454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20071" y="4255008"/>
            <a:ext cx="471170" cy="760730"/>
          </a:xfrm>
          <a:custGeom>
            <a:avLst/>
            <a:gdLst/>
            <a:ahLst/>
            <a:cxnLst/>
            <a:rect l="l" t="t" r="r" b="b"/>
            <a:pathLst>
              <a:path w="471170" h="760729">
                <a:moveTo>
                  <a:pt x="470661" y="0"/>
                </a:moveTo>
                <a:lnTo>
                  <a:pt x="0" y="76047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20071" y="3950208"/>
            <a:ext cx="471170" cy="304800"/>
          </a:xfrm>
          <a:custGeom>
            <a:avLst/>
            <a:gdLst/>
            <a:ahLst/>
            <a:cxnLst/>
            <a:rect l="l" t="t" r="r" b="b"/>
            <a:pathLst>
              <a:path w="471170" h="304800">
                <a:moveTo>
                  <a:pt x="470661" y="304546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20071" y="3950208"/>
            <a:ext cx="471170" cy="608965"/>
          </a:xfrm>
          <a:custGeom>
            <a:avLst/>
            <a:gdLst/>
            <a:ahLst/>
            <a:cxnLst/>
            <a:rect l="l" t="t" r="r" b="b"/>
            <a:pathLst>
              <a:path w="471170" h="608964">
                <a:moveTo>
                  <a:pt x="470661" y="608965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20071" y="4255008"/>
            <a:ext cx="471170" cy="304800"/>
          </a:xfrm>
          <a:custGeom>
            <a:avLst/>
            <a:gdLst/>
            <a:ahLst/>
            <a:cxnLst/>
            <a:rect l="l" t="t" r="r" b="b"/>
            <a:pathLst>
              <a:path w="471170" h="304800">
                <a:moveTo>
                  <a:pt x="470661" y="304546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720071" y="4559808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470661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720071" y="4559808"/>
            <a:ext cx="471170" cy="456565"/>
          </a:xfrm>
          <a:custGeom>
            <a:avLst/>
            <a:gdLst/>
            <a:ahLst/>
            <a:cxnLst/>
            <a:rect l="l" t="t" r="r" b="b"/>
            <a:pathLst>
              <a:path w="471170" h="456564">
                <a:moveTo>
                  <a:pt x="470661" y="0"/>
                </a:moveTo>
                <a:lnTo>
                  <a:pt x="0" y="456057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720071" y="5015484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470661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20071" y="4559808"/>
            <a:ext cx="471170" cy="456565"/>
          </a:xfrm>
          <a:custGeom>
            <a:avLst/>
            <a:gdLst/>
            <a:ahLst/>
            <a:cxnLst/>
            <a:rect l="l" t="t" r="r" b="b"/>
            <a:pathLst>
              <a:path w="471170" h="456564">
                <a:moveTo>
                  <a:pt x="470661" y="456057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720071" y="4255008"/>
            <a:ext cx="471170" cy="760730"/>
          </a:xfrm>
          <a:custGeom>
            <a:avLst/>
            <a:gdLst/>
            <a:ahLst/>
            <a:cxnLst/>
            <a:rect l="l" t="t" r="r" b="b"/>
            <a:pathLst>
              <a:path w="471170" h="760729">
                <a:moveTo>
                  <a:pt x="470661" y="760476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720071" y="3950208"/>
            <a:ext cx="471170" cy="1065530"/>
          </a:xfrm>
          <a:custGeom>
            <a:avLst/>
            <a:gdLst/>
            <a:ahLst/>
            <a:cxnLst/>
            <a:rect l="l" t="t" r="r" b="b"/>
            <a:pathLst>
              <a:path w="471170" h="1065529">
                <a:moveTo>
                  <a:pt x="470661" y="1065022"/>
                </a:moveTo>
                <a:lnTo>
                  <a:pt x="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764663" y="5919927"/>
            <a:ext cx="52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CNN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99272" y="5919927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맑은 고딕"/>
                <a:cs typeface="맑은 고딕"/>
              </a:rPr>
              <a:t>Transformer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329673" y="2998470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맑은 고딕"/>
                <a:cs typeface="맑은 고딕"/>
              </a:rPr>
              <a:t>V</a:t>
            </a:r>
            <a:r>
              <a:rPr sz="1800" dirty="0">
                <a:latin typeface="맑은 고딕"/>
                <a:cs typeface="맑은 고딕"/>
              </a:rPr>
              <a:t>alue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618980" y="5727598"/>
            <a:ext cx="1145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Query,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Key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646921" y="3153917"/>
            <a:ext cx="589280" cy="1285875"/>
          </a:xfrm>
          <a:custGeom>
            <a:avLst/>
            <a:gdLst/>
            <a:ahLst/>
            <a:cxnLst/>
            <a:rect l="l" t="t" r="r" b="b"/>
            <a:pathLst>
              <a:path w="589279" h="1285875">
                <a:moveTo>
                  <a:pt x="545461" y="65555"/>
                </a:moveTo>
                <a:lnTo>
                  <a:pt x="0" y="1277874"/>
                </a:lnTo>
                <a:lnTo>
                  <a:pt x="17272" y="1285748"/>
                </a:lnTo>
                <a:lnTo>
                  <a:pt x="562878" y="73387"/>
                </a:lnTo>
                <a:lnTo>
                  <a:pt x="545461" y="65555"/>
                </a:lnTo>
                <a:close/>
              </a:path>
              <a:path w="589279" h="1285875">
                <a:moveTo>
                  <a:pt x="587645" y="53975"/>
                </a:moveTo>
                <a:lnTo>
                  <a:pt x="550672" y="53975"/>
                </a:lnTo>
                <a:lnTo>
                  <a:pt x="568071" y="61849"/>
                </a:lnTo>
                <a:lnTo>
                  <a:pt x="562878" y="73387"/>
                </a:lnTo>
                <a:lnTo>
                  <a:pt x="588899" y="85090"/>
                </a:lnTo>
                <a:lnTo>
                  <a:pt x="587645" y="53975"/>
                </a:lnTo>
                <a:close/>
              </a:path>
              <a:path w="589279" h="1285875">
                <a:moveTo>
                  <a:pt x="550672" y="53975"/>
                </a:moveTo>
                <a:lnTo>
                  <a:pt x="545461" y="65555"/>
                </a:lnTo>
                <a:lnTo>
                  <a:pt x="562878" y="73387"/>
                </a:lnTo>
                <a:lnTo>
                  <a:pt x="568071" y="61849"/>
                </a:lnTo>
                <a:lnTo>
                  <a:pt x="550672" y="53975"/>
                </a:lnTo>
                <a:close/>
              </a:path>
              <a:path w="589279" h="1285875">
                <a:moveTo>
                  <a:pt x="585470" y="0"/>
                </a:moveTo>
                <a:lnTo>
                  <a:pt x="519429" y="53848"/>
                </a:lnTo>
                <a:lnTo>
                  <a:pt x="545461" y="65555"/>
                </a:lnTo>
                <a:lnTo>
                  <a:pt x="550672" y="53975"/>
                </a:lnTo>
                <a:lnTo>
                  <a:pt x="587645" y="53975"/>
                </a:lnTo>
                <a:lnTo>
                  <a:pt x="585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647303" y="4432300"/>
            <a:ext cx="854710" cy="1452245"/>
          </a:xfrm>
          <a:custGeom>
            <a:avLst/>
            <a:gdLst/>
            <a:ahLst/>
            <a:cxnLst/>
            <a:rect l="l" t="t" r="r" b="b"/>
            <a:pathLst>
              <a:path w="854709" h="1452245">
                <a:moveTo>
                  <a:pt x="807650" y="1391200"/>
                </a:moveTo>
                <a:lnTo>
                  <a:pt x="782954" y="1405636"/>
                </a:lnTo>
                <a:lnTo>
                  <a:pt x="854328" y="1452194"/>
                </a:lnTo>
                <a:lnTo>
                  <a:pt x="851041" y="1402181"/>
                </a:lnTo>
                <a:lnTo>
                  <a:pt x="814070" y="1402181"/>
                </a:lnTo>
                <a:lnTo>
                  <a:pt x="807650" y="1391200"/>
                </a:lnTo>
                <a:close/>
              </a:path>
              <a:path w="854709" h="1452245">
                <a:moveTo>
                  <a:pt x="824144" y="1381558"/>
                </a:moveTo>
                <a:lnTo>
                  <a:pt x="807650" y="1391200"/>
                </a:lnTo>
                <a:lnTo>
                  <a:pt x="814070" y="1402181"/>
                </a:lnTo>
                <a:lnTo>
                  <a:pt x="830579" y="1392567"/>
                </a:lnTo>
                <a:lnTo>
                  <a:pt x="824144" y="1381558"/>
                </a:lnTo>
                <a:close/>
              </a:path>
              <a:path w="854709" h="1452245">
                <a:moveTo>
                  <a:pt x="848741" y="1367180"/>
                </a:moveTo>
                <a:lnTo>
                  <a:pt x="824144" y="1381558"/>
                </a:lnTo>
                <a:lnTo>
                  <a:pt x="830579" y="1392567"/>
                </a:lnTo>
                <a:lnTo>
                  <a:pt x="814070" y="1402181"/>
                </a:lnTo>
                <a:lnTo>
                  <a:pt x="851041" y="1402181"/>
                </a:lnTo>
                <a:lnTo>
                  <a:pt x="848741" y="1367180"/>
                </a:lnTo>
                <a:close/>
              </a:path>
              <a:path w="854709" h="1452245">
                <a:moveTo>
                  <a:pt x="16510" y="0"/>
                </a:moveTo>
                <a:lnTo>
                  <a:pt x="0" y="9651"/>
                </a:lnTo>
                <a:lnTo>
                  <a:pt x="807650" y="1391200"/>
                </a:lnTo>
                <a:lnTo>
                  <a:pt x="824144" y="1381558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991470" y="5043678"/>
            <a:ext cx="210820" cy="657860"/>
          </a:xfrm>
          <a:custGeom>
            <a:avLst/>
            <a:gdLst/>
            <a:ahLst/>
            <a:cxnLst/>
            <a:rect l="l" t="t" r="r" b="b"/>
            <a:pathLst>
              <a:path w="210820" h="657860">
                <a:moveTo>
                  <a:pt x="45749" y="70769"/>
                </a:moveTo>
                <a:lnTo>
                  <a:pt x="27448" y="75938"/>
                </a:lnTo>
                <a:lnTo>
                  <a:pt x="191897" y="657542"/>
                </a:lnTo>
                <a:lnTo>
                  <a:pt x="210311" y="652360"/>
                </a:lnTo>
                <a:lnTo>
                  <a:pt x="45749" y="70769"/>
                </a:lnTo>
                <a:close/>
              </a:path>
              <a:path w="210820" h="657860">
                <a:moveTo>
                  <a:pt x="15875" y="0"/>
                </a:moveTo>
                <a:lnTo>
                  <a:pt x="0" y="83693"/>
                </a:lnTo>
                <a:lnTo>
                  <a:pt x="27448" y="75938"/>
                </a:lnTo>
                <a:lnTo>
                  <a:pt x="24002" y="63754"/>
                </a:lnTo>
                <a:lnTo>
                  <a:pt x="42290" y="58547"/>
                </a:lnTo>
                <a:lnTo>
                  <a:pt x="69228" y="58547"/>
                </a:lnTo>
                <a:lnTo>
                  <a:pt x="15875" y="0"/>
                </a:lnTo>
                <a:close/>
              </a:path>
              <a:path w="210820" h="657860">
                <a:moveTo>
                  <a:pt x="42290" y="58547"/>
                </a:moveTo>
                <a:lnTo>
                  <a:pt x="24002" y="63754"/>
                </a:lnTo>
                <a:lnTo>
                  <a:pt x="27448" y="75938"/>
                </a:lnTo>
                <a:lnTo>
                  <a:pt x="45749" y="70769"/>
                </a:lnTo>
                <a:lnTo>
                  <a:pt x="42290" y="58547"/>
                </a:lnTo>
                <a:close/>
              </a:path>
              <a:path w="210820" h="657860">
                <a:moveTo>
                  <a:pt x="69228" y="58547"/>
                </a:moveTo>
                <a:lnTo>
                  <a:pt x="42290" y="58547"/>
                </a:lnTo>
                <a:lnTo>
                  <a:pt x="45749" y="70769"/>
                </a:lnTo>
                <a:lnTo>
                  <a:pt x="73278" y="62992"/>
                </a:lnTo>
                <a:lnTo>
                  <a:pt x="69228" y="58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576816" y="3339719"/>
            <a:ext cx="76200" cy="505459"/>
          </a:xfrm>
          <a:custGeom>
            <a:avLst/>
            <a:gdLst/>
            <a:ahLst/>
            <a:cxnLst/>
            <a:rect l="l" t="t" r="r" b="b"/>
            <a:pathLst>
              <a:path w="76200" h="505460">
                <a:moveTo>
                  <a:pt x="0" y="428497"/>
                </a:moveTo>
                <a:lnTo>
                  <a:pt x="37337" y="505078"/>
                </a:lnTo>
                <a:lnTo>
                  <a:pt x="69875" y="441705"/>
                </a:lnTo>
                <a:lnTo>
                  <a:pt x="47498" y="441705"/>
                </a:lnTo>
                <a:lnTo>
                  <a:pt x="28448" y="441578"/>
                </a:lnTo>
                <a:lnTo>
                  <a:pt x="28583" y="428831"/>
                </a:lnTo>
                <a:lnTo>
                  <a:pt x="0" y="428497"/>
                </a:lnTo>
                <a:close/>
              </a:path>
              <a:path w="76200" h="505460">
                <a:moveTo>
                  <a:pt x="28583" y="428831"/>
                </a:moveTo>
                <a:lnTo>
                  <a:pt x="28448" y="441578"/>
                </a:lnTo>
                <a:lnTo>
                  <a:pt x="47498" y="441705"/>
                </a:lnTo>
                <a:lnTo>
                  <a:pt x="47632" y="429053"/>
                </a:lnTo>
                <a:lnTo>
                  <a:pt x="28583" y="428831"/>
                </a:lnTo>
                <a:close/>
              </a:path>
              <a:path w="76200" h="505460">
                <a:moveTo>
                  <a:pt x="47632" y="429053"/>
                </a:moveTo>
                <a:lnTo>
                  <a:pt x="47498" y="441705"/>
                </a:lnTo>
                <a:lnTo>
                  <a:pt x="69875" y="441705"/>
                </a:lnTo>
                <a:lnTo>
                  <a:pt x="76200" y="429386"/>
                </a:lnTo>
                <a:lnTo>
                  <a:pt x="47632" y="429053"/>
                </a:lnTo>
                <a:close/>
              </a:path>
              <a:path w="76200" h="505460">
                <a:moveTo>
                  <a:pt x="33147" y="0"/>
                </a:moveTo>
                <a:lnTo>
                  <a:pt x="28583" y="428831"/>
                </a:lnTo>
                <a:lnTo>
                  <a:pt x="47632" y="429053"/>
                </a:lnTo>
                <a:lnTo>
                  <a:pt x="52197" y="253"/>
                </a:lnTo>
                <a:lnTo>
                  <a:pt x="3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15617" y="4274058"/>
            <a:ext cx="952500" cy="963294"/>
          </a:xfrm>
          <a:custGeom>
            <a:avLst/>
            <a:gdLst/>
            <a:ahLst/>
            <a:cxnLst/>
            <a:rect l="l" t="t" r="r" b="b"/>
            <a:pathLst>
              <a:path w="952500" h="963295">
                <a:moveTo>
                  <a:pt x="0" y="963168"/>
                </a:moveTo>
                <a:lnTo>
                  <a:pt x="952500" y="963168"/>
                </a:lnTo>
                <a:lnTo>
                  <a:pt x="952500" y="0"/>
                </a:lnTo>
                <a:lnTo>
                  <a:pt x="0" y="0"/>
                </a:lnTo>
                <a:lnTo>
                  <a:pt x="0" y="963168"/>
                </a:lnTo>
                <a:close/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04950" y="4272534"/>
            <a:ext cx="2201545" cy="344805"/>
          </a:xfrm>
          <a:custGeom>
            <a:avLst/>
            <a:gdLst/>
            <a:ahLst/>
            <a:cxnLst/>
            <a:rect l="l" t="t" r="r" b="b"/>
            <a:pathLst>
              <a:path w="2201545" h="344804">
                <a:moveTo>
                  <a:pt x="0" y="0"/>
                </a:moveTo>
                <a:lnTo>
                  <a:pt x="2201291" y="344805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72689" y="4261865"/>
            <a:ext cx="1529715" cy="356235"/>
          </a:xfrm>
          <a:custGeom>
            <a:avLst/>
            <a:gdLst/>
            <a:ahLst/>
            <a:cxnLst/>
            <a:rect l="l" t="t" r="r" b="b"/>
            <a:pathLst>
              <a:path w="1529714" h="356235">
                <a:moveTo>
                  <a:pt x="0" y="0"/>
                </a:moveTo>
                <a:lnTo>
                  <a:pt x="1529714" y="356234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21713" y="4904994"/>
            <a:ext cx="2185035" cy="328930"/>
          </a:xfrm>
          <a:custGeom>
            <a:avLst/>
            <a:gdLst/>
            <a:ahLst/>
            <a:cxnLst/>
            <a:rect l="l" t="t" r="r" b="b"/>
            <a:pathLst>
              <a:path w="2185035" h="328929">
                <a:moveTo>
                  <a:pt x="0" y="328421"/>
                </a:moveTo>
                <a:lnTo>
                  <a:pt x="2184781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68117" y="4914138"/>
            <a:ext cx="1547495" cy="311150"/>
          </a:xfrm>
          <a:custGeom>
            <a:avLst/>
            <a:gdLst/>
            <a:ahLst/>
            <a:cxnLst/>
            <a:rect l="l" t="t" r="r" b="b"/>
            <a:pathLst>
              <a:path w="1547495" h="311150">
                <a:moveTo>
                  <a:pt x="0" y="310895"/>
                </a:moveTo>
                <a:lnTo>
                  <a:pt x="1547241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5482ED4-03F6-9E04-55FB-75F23DF0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25" y="1504692"/>
            <a:ext cx="9464550" cy="5085357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FCA3C48D-764C-651F-19C3-1CC66C6ECA33}"/>
              </a:ext>
            </a:extLst>
          </p:cNvPr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F4450AC-27CD-BBD3-70D8-92F873B45C75}"/>
              </a:ext>
            </a:extLst>
          </p:cNvPr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6842BD5D-D321-A562-54E5-92B77E01FA28}"/>
              </a:ext>
            </a:extLst>
          </p:cNvPr>
          <p:cNvSpPr/>
          <p:nvPr/>
        </p:nvSpPr>
        <p:spPr>
          <a:xfrm>
            <a:off x="743508" y="1469771"/>
            <a:ext cx="2723464" cy="25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89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2723464" cy="253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666" y="1786534"/>
            <a:ext cx="5039995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600" b="1" spc="-5" dirty="0">
                <a:latin typeface="KoPub돋움체 Medium"/>
                <a:cs typeface="KoPub돋움체 Medium"/>
              </a:rPr>
              <a:t>19,457</a:t>
            </a:r>
            <a:r>
              <a:rPr sz="1600" spc="-5" dirty="0">
                <a:latin typeface="KoPub돋움체 Medium"/>
                <a:cs typeface="KoPub돋움체 Medium"/>
              </a:rPr>
              <a:t>회 인용 (2</a:t>
            </a:r>
            <a:r>
              <a:rPr lang="en-US" sz="1600" spc="-5" dirty="0">
                <a:latin typeface="KoPub돋움체 Medium"/>
                <a:cs typeface="KoPub돋움체 Medium"/>
              </a:rPr>
              <a:t>3</a:t>
            </a:r>
            <a:r>
              <a:rPr sz="1600" spc="-5" dirty="0">
                <a:latin typeface="KoPub돋움체 Medium"/>
                <a:cs typeface="KoPub돋움체 Medium"/>
              </a:rPr>
              <a:t>.0</a:t>
            </a:r>
            <a:r>
              <a:rPr lang="en-US" sz="1600" spc="-5" dirty="0">
                <a:latin typeface="KoPub돋움체 Medium"/>
                <a:cs typeface="KoPub돋움체 Medium"/>
              </a:rPr>
              <a:t>8</a:t>
            </a:r>
            <a:r>
              <a:rPr sz="1600" spc="-5" dirty="0">
                <a:latin typeface="KoPub돋움체 Medium"/>
                <a:cs typeface="KoPub돋움체 Medium"/>
              </a:rPr>
              <a:t>.</a:t>
            </a:r>
            <a:r>
              <a:rPr lang="en-US" sz="1600" spc="-5" dirty="0">
                <a:latin typeface="KoPub돋움체 Medium"/>
                <a:cs typeface="KoPub돋움체 Medium"/>
              </a:rPr>
              <a:t>11.</a:t>
            </a:r>
            <a:r>
              <a:rPr sz="1600" spc="2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기준)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5" dirty="0">
                <a:latin typeface="KoPub돋움체 Medium"/>
                <a:cs typeface="KoPub돋움체 Medium"/>
              </a:rPr>
              <a:t>구조를 활용해 image classification을</a:t>
            </a:r>
            <a:r>
              <a:rPr sz="1600" spc="18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수행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CNN </a:t>
            </a:r>
            <a:r>
              <a:rPr sz="1600" spc="-5" dirty="0">
                <a:latin typeface="KoPub돋움체 Medium"/>
                <a:cs typeface="KoPub돋움체 Medium"/>
              </a:rPr>
              <a:t>기반 모델과 비슷한</a:t>
            </a:r>
            <a:r>
              <a:rPr sz="1600" spc="14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성능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20178" y="1756598"/>
            <a:ext cx="4926264" cy="3848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0" name="object 78">
            <a:extLst>
              <a:ext uri="{FF2B5EF4-FFF2-40B4-BE49-F238E27FC236}">
                <a16:creationId xmlns:a16="http://schemas.microsoft.com/office/drawing/2014/main" id="{5E2C2D8A-3F7C-2B68-F41F-5295F5A7A019}"/>
              </a:ext>
            </a:extLst>
          </p:cNvPr>
          <p:cNvSpPr/>
          <p:nvPr/>
        </p:nvSpPr>
        <p:spPr>
          <a:xfrm>
            <a:off x="704240" y="3040240"/>
            <a:ext cx="5867400" cy="3229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2723464" cy="253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CDB78D-83CA-22A3-BAE2-9600F4413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101" t="72722" r="30998" b="10319"/>
          <a:stretch/>
        </p:blipFill>
        <p:spPr>
          <a:xfrm>
            <a:off x="1066800" y="2672399"/>
            <a:ext cx="5290450" cy="20573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B8435D-8665-2D0D-38B4-DD92167A34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130" t="59113" r="12758" b="9746"/>
          <a:stretch/>
        </p:blipFill>
        <p:spPr>
          <a:xfrm>
            <a:off x="7391400" y="1524000"/>
            <a:ext cx="1828800" cy="4648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3209113" cy="271526"/>
          </a:xfrm>
          <a:prstGeom prst="rect">
            <a:avLst/>
          </a:prstGeom>
          <a:blipFill>
            <a:blip r:embed="rId3" cstate="print"/>
            <a:stretch>
              <a:fillRect l="-1" r="-1502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6655" y="2214372"/>
            <a:ext cx="1440180" cy="1440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4171" y="5666232"/>
            <a:ext cx="605027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6376" y="5666232"/>
            <a:ext cx="606551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4340" y="5666232"/>
            <a:ext cx="605027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948" y="4528311"/>
            <a:ext cx="1440141" cy="480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948" y="5008371"/>
            <a:ext cx="1440141" cy="480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948" y="5488368"/>
            <a:ext cx="1440141" cy="4800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57898" y="4509261"/>
          <a:ext cx="1440177" cy="1438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1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2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3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59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4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5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6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7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8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9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9906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026408" y="4593335"/>
            <a:ext cx="1400810" cy="5689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1-d</a:t>
            </a:r>
            <a:r>
              <a:rPr sz="1800" spc="-4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vector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(patch</a:t>
            </a:r>
            <a:r>
              <a:rPr sz="1800" spc="-3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83282" y="2778378"/>
            <a:ext cx="668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4</a:t>
            </a:r>
            <a:r>
              <a:rPr sz="1800" spc="5" dirty="0">
                <a:latin typeface="맑은 고딕"/>
                <a:cs typeface="맑은 고딕"/>
              </a:rPr>
              <a:t>8</a:t>
            </a:r>
            <a:r>
              <a:rPr sz="1800" spc="-5" dirty="0">
                <a:latin typeface="맑은 고딕"/>
                <a:cs typeface="맑은 고딕"/>
              </a:rPr>
              <a:t>X48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66569" y="5073777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(</a:t>
            </a:r>
            <a:r>
              <a:rPr sz="1800" spc="5" dirty="0">
                <a:latin typeface="맑은 고딕"/>
                <a:cs typeface="맑은 고딕"/>
              </a:rPr>
              <a:t>1</a:t>
            </a:r>
            <a:r>
              <a:rPr sz="1800" dirty="0">
                <a:latin typeface="맑은 고딕"/>
                <a:cs typeface="맑은 고딕"/>
              </a:rPr>
              <a:t>6X</a:t>
            </a:r>
            <a:r>
              <a:rPr sz="1800" spc="5" dirty="0">
                <a:latin typeface="맑은 고딕"/>
                <a:cs typeface="맑은 고딕"/>
              </a:rPr>
              <a:t>1</a:t>
            </a:r>
            <a:r>
              <a:rPr sz="1800" dirty="0">
                <a:latin typeface="맑은 고딕"/>
                <a:cs typeface="맑은 고딕"/>
              </a:rPr>
              <a:t>6</a:t>
            </a:r>
            <a:r>
              <a:rPr sz="1800" spc="5" dirty="0">
                <a:latin typeface="맑은 고딕"/>
                <a:cs typeface="맑은 고딕"/>
              </a:rPr>
              <a:t>)</a:t>
            </a:r>
            <a:r>
              <a:rPr sz="1800" dirty="0">
                <a:latin typeface="맑은 고딕"/>
                <a:cs typeface="맑은 고딕"/>
              </a:rPr>
              <a:t>*9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46893" y="3852417"/>
            <a:ext cx="227583" cy="227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51693" y="3852417"/>
            <a:ext cx="227583" cy="227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56493" y="3852417"/>
            <a:ext cx="226059" cy="227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12169" y="3852417"/>
            <a:ext cx="227583" cy="227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812781" y="4760214"/>
            <a:ext cx="1469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16X16X3=768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52126" y="2289428"/>
            <a:ext cx="80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D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=768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41119" y="3655314"/>
            <a:ext cx="114300" cy="874394"/>
          </a:xfrm>
          <a:custGeom>
            <a:avLst/>
            <a:gdLst/>
            <a:ahLst/>
            <a:cxnLst/>
            <a:rect l="l" t="t" r="r" b="b"/>
            <a:pathLst>
              <a:path w="114300" h="874395">
                <a:moveTo>
                  <a:pt x="38100" y="760094"/>
                </a:moveTo>
                <a:lnTo>
                  <a:pt x="0" y="760094"/>
                </a:lnTo>
                <a:lnTo>
                  <a:pt x="57150" y="874394"/>
                </a:lnTo>
                <a:lnTo>
                  <a:pt x="104775" y="779144"/>
                </a:lnTo>
                <a:lnTo>
                  <a:pt x="38100" y="779144"/>
                </a:lnTo>
                <a:lnTo>
                  <a:pt x="38100" y="760094"/>
                </a:lnTo>
                <a:close/>
              </a:path>
              <a:path w="114300" h="874395">
                <a:moveTo>
                  <a:pt x="76200" y="0"/>
                </a:moveTo>
                <a:lnTo>
                  <a:pt x="38100" y="0"/>
                </a:lnTo>
                <a:lnTo>
                  <a:pt x="38100" y="779144"/>
                </a:lnTo>
                <a:lnTo>
                  <a:pt x="76200" y="779144"/>
                </a:lnTo>
                <a:lnTo>
                  <a:pt x="76200" y="0"/>
                </a:lnTo>
                <a:close/>
              </a:path>
              <a:path w="114300" h="874395">
                <a:moveTo>
                  <a:pt x="114300" y="760094"/>
                </a:moveTo>
                <a:lnTo>
                  <a:pt x="76200" y="760094"/>
                </a:lnTo>
                <a:lnTo>
                  <a:pt x="76200" y="779144"/>
                </a:lnTo>
                <a:lnTo>
                  <a:pt x="104775" y="779144"/>
                </a:lnTo>
                <a:lnTo>
                  <a:pt x="114300" y="7600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49467" y="4593335"/>
            <a:ext cx="1400810" cy="56896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1-d</a:t>
            </a:r>
            <a:r>
              <a:rPr sz="1800" spc="-4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vector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(patch</a:t>
            </a:r>
            <a:r>
              <a:rPr sz="1800" spc="-3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2)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56576" y="4573523"/>
            <a:ext cx="1400810" cy="56705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43840" marR="155575" indent="-79375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1-d</a:t>
            </a:r>
            <a:r>
              <a:rPr sz="1800" spc="-9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vector  (patch</a:t>
            </a:r>
            <a:r>
              <a:rPr sz="1800" spc="-5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9)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69535" y="5162550"/>
            <a:ext cx="114300" cy="504190"/>
          </a:xfrm>
          <a:custGeom>
            <a:avLst/>
            <a:gdLst/>
            <a:ahLst/>
            <a:cxnLst/>
            <a:rect l="l" t="t" r="r" b="b"/>
            <a:pathLst>
              <a:path w="114300" h="504189">
                <a:moveTo>
                  <a:pt x="76200" y="95250"/>
                </a:moveTo>
                <a:lnTo>
                  <a:pt x="38100" y="95250"/>
                </a:lnTo>
                <a:lnTo>
                  <a:pt x="38100" y="504126"/>
                </a:lnTo>
                <a:lnTo>
                  <a:pt x="76200" y="504126"/>
                </a:lnTo>
                <a:lnTo>
                  <a:pt x="76200" y="95250"/>
                </a:lnTo>
                <a:close/>
              </a:path>
              <a:path w="114300" h="5041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041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94882" y="5162550"/>
            <a:ext cx="114300" cy="504825"/>
          </a:xfrm>
          <a:custGeom>
            <a:avLst/>
            <a:gdLst/>
            <a:ahLst/>
            <a:cxnLst/>
            <a:rect l="l" t="t" r="r" b="b"/>
            <a:pathLst>
              <a:path w="114300" h="504825">
                <a:moveTo>
                  <a:pt x="76203" y="113918"/>
                </a:moveTo>
                <a:lnTo>
                  <a:pt x="38103" y="114680"/>
                </a:lnTo>
                <a:lnTo>
                  <a:pt x="45973" y="504507"/>
                </a:lnTo>
                <a:lnTo>
                  <a:pt x="84073" y="503745"/>
                </a:lnTo>
                <a:lnTo>
                  <a:pt x="76203" y="113918"/>
                </a:lnTo>
                <a:close/>
              </a:path>
              <a:path w="114300" h="504825">
                <a:moveTo>
                  <a:pt x="54863" y="0"/>
                </a:moveTo>
                <a:lnTo>
                  <a:pt x="0" y="115443"/>
                </a:lnTo>
                <a:lnTo>
                  <a:pt x="38103" y="114680"/>
                </a:lnTo>
                <a:lnTo>
                  <a:pt x="37718" y="95631"/>
                </a:lnTo>
                <a:lnTo>
                  <a:pt x="75818" y="94868"/>
                </a:lnTo>
                <a:lnTo>
                  <a:pt x="104694" y="94868"/>
                </a:lnTo>
                <a:lnTo>
                  <a:pt x="54863" y="0"/>
                </a:lnTo>
                <a:close/>
              </a:path>
              <a:path w="114300" h="504825">
                <a:moveTo>
                  <a:pt x="75818" y="94868"/>
                </a:moveTo>
                <a:lnTo>
                  <a:pt x="37718" y="95631"/>
                </a:lnTo>
                <a:lnTo>
                  <a:pt x="38103" y="114680"/>
                </a:lnTo>
                <a:lnTo>
                  <a:pt x="76203" y="113918"/>
                </a:lnTo>
                <a:lnTo>
                  <a:pt x="75818" y="94868"/>
                </a:lnTo>
                <a:close/>
              </a:path>
              <a:path w="114300" h="504825">
                <a:moveTo>
                  <a:pt x="104694" y="94868"/>
                </a:moveTo>
                <a:lnTo>
                  <a:pt x="75818" y="94868"/>
                </a:lnTo>
                <a:lnTo>
                  <a:pt x="76203" y="113918"/>
                </a:lnTo>
                <a:lnTo>
                  <a:pt x="114300" y="113156"/>
                </a:lnTo>
                <a:lnTo>
                  <a:pt x="104694" y="94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01228" y="5141214"/>
            <a:ext cx="114300" cy="525780"/>
          </a:xfrm>
          <a:custGeom>
            <a:avLst/>
            <a:gdLst/>
            <a:ahLst/>
            <a:cxnLst/>
            <a:rect l="l" t="t" r="r" b="b"/>
            <a:pathLst>
              <a:path w="114300" h="525779">
                <a:moveTo>
                  <a:pt x="76200" y="95250"/>
                </a:moveTo>
                <a:lnTo>
                  <a:pt x="38100" y="95250"/>
                </a:lnTo>
                <a:lnTo>
                  <a:pt x="38100" y="525233"/>
                </a:lnTo>
                <a:lnTo>
                  <a:pt x="76200" y="525233"/>
                </a:lnTo>
                <a:lnTo>
                  <a:pt x="76200" y="95250"/>
                </a:lnTo>
                <a:close/>
              </a:path>
              <a:path w="114300" h="5257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257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97090" y="5594705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95566" y="4485894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69535" y="4089653"/>
            <a:ext cx="114300" cy="506095"/>
          </a:xfrm>
          <a:custGeom>
            <a:avLst/>
            <a:gdLst/>
            <a:ahLst/>
            <a:cxnLst/>
            <a:rect l="l" t="t" r="r" b="b"/>
            <a:pathLst>
              <a:path w="114300" h="506095">
                <a:moveTo>
                  <a:pt x="76200" y="95250"/>
                </a:moveTo>
                <a:lnTo>
                  <a:pt x="38100" y="95250"/>
                </a:lnTo>
                <a:lnTo>
                  <a:pt x="38100" y="505587"/>
                </a:lnTo>
                <a:lnTo>
                  <a:pt x="76200" y="505587"/>
                </a:lnTo>
                <a:lnTo>
                  <a:pt x="76200" y="95250"/>
                </a:lnTo>
                <a:close/>
              </a:path>
              <a:path w="114300" h="50609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0609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92596" y="4080509"/>
            <a:ext cx="114300" cy="514984"/>
          </a:xfrm>
          <a:custGeom>
            <a:avLst/>
            <a:gdLst/>
            <a:ahLst/>
            <a:cxnLst/>
            <a:rect l="l" t="t" r="r" b="b"/>
            <a:pathLst>
              <a:path w="114300" h="514985">
                <a:moveTo>
                  <a:pt x="76200" y="95250"/>
                </a:moveTo>
                <a:lnTo>
                  <a:pt x="38100" y="95250"/>
                </a:lnTo>
                <a:lnTo>
                  <a:pt x="38100" y="514603"/>
                </a:lnTo>
                <a:lnTo>
                  <a:pt x="76200" y="514603"/>
                </a:lnTo>
                <a:lnTo>
                  <a:pt x="76200" y="95250"/>
                </a:lnTo>
                <a:close/>
              </a:path>
              <a:path w="114300" h="5149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149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01228" y="4074414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5">
                <a:moveTo>
                  <a:pt x="76200" y="95250"/>
                </a:moveTo>
                <a:lnTo>
                  <a:pt x="38100" y="95250"/>
                </a:lnTo>
                <a:lnTo>
                  <a:pt x="38100" y="499363"/>
                </a:lnTo>
                <a:lnTo>
                  <a:pt x="76200" y="499363"/>
                </a:lnTo>
                <a:lnTo>
                  <a:pt x="76200" y="95250"/>
                </a:lnTo>
                <a:close/>
              </a:path>
              <a:path w="114300" h="49974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73472" y="2625089"/>
            <a:ext cx="114300" cy="519430"/>
          </a:xfrm>
          <a:custGeom>
            <a:avLst/>
            <a:gdLst/>
            <a:ahLst/>
            <a:cxnLst/>
            <a:rect l="l" t="t" r="r" b="b"/>
            <a:pathLst>
              <a:path w="114300" h="519430">
                <a:moveTo>
                  <a:pt x="76220" y="114088"/>
                </a:moveTo>
                <a:lnTo>
                  <a:pt x="38121" y="114384"/>
                </a:lnTo>
                <a:lnTo>
                  <a:pt x="41275" y="519302"/>
                </a:lnTo>
                <a:lnTo>
                  <a:pt x="79375" y="519049"/>
                </a:lnTo>
                <a:lnTo>
                  <a:pt x="76220" y="114088"/>
                </a:lnTo>
                <a:close/>
              </a:path>
              <a:path w="114300" h="519430">
                <a:moveTo>
                  <a:pt x="56261" y="0"/>
                </a:moveTo>
                <a:lnTo>
                  <a:pt x="0" y="114681"/>
                </a:lnTo>
                <a:lnTo>
                  <a:pt x="38121" y="114384"/>
                </a:lnTo>
                <a:lnTo>
                  <a:pt x="37973" y="95376"/>
                </a:lnTo>
                <a:lnTo>
                  <a:pt x="104777" y="95123"/>
                </a:lnTo>
                <a:lnTo>
                  <a:pt x="56261" y="0"/>
                </a:lnTo>
                <a:close/>
              </a:path>
              <a:path w="114300" h="519430">
                <a:moveTo>
                  <a:pt x="76073" y="95123"/>
                </a:moveTo>
                <a:lnTo>
                  <a:pt x="37973" y="95376"/>
                </a:lnTo>
                <a:lnTo>
                  <a:pt x="38121" y="114384"/>
                </a:lnTo>
                <a:lnTo>
                  <a:pt x="76220" y="114088"/>
                </a:lnTo>
                <a:lnTo>
                  <a:pt x="76073" y="95123"/>
                </a:lnTo>
                <a:close/>
              </a:path>
              <a:path w="114300" h="519430">
                <a:moveTo>
                  <a:pt x="104777" y="95123"/>
                </a:moveTo>
                <a:lnTo>
                  <a:pt x="76073" y="95123"/>
                </a:lnTo>
                <a:lnTo>
                  <a:pt x="76220" y="114088"/>
                </a:lnTo>
                <a:lnTo>
                  <a:pt x="114300" y="113792"/>
                </a:lnTo>
                <a:lnTo>
                  <a:pt x="104777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92596" y="2622042"/>
            <a:ext cx="114300" cy="514984"/>
          </a:xfrm>
          <a:custGeom>
            <a:avLst/>
            <a:gdLst/>
            <a:ahLst/>
            <a:cxnLst/>
            <a:rect l="l" t="t" r="r" b="b"/>
            <a:pathLst>
              <a:path w="114300" h="514985">
                <a:moveTo>
                  <a:pt x="76200" y="95250"/>
                </a:moveTo>
                <a:lnTo>
                  <a:pt x="38100" y="95250"/>
                </a:lnTo>
                <a:lnTo>
                  <a:pt x="38100" y="514604"/>
                </a:lnTo>
                <a:lnTo>
                  <a:pt x="76200" y="514604"/>
                </a:lnTo>
                <a:lnTo>
                  <a:pt x="76200" y="95250"/>
                </a:lnTo>
                <a:close/>
              </a:path>
              <a:path w="114300" h="5149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149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06054" y="2617470"/>
            <a:ext cx="114300" cy="520065"/>
          </a:xfrm>
          <a:custGeom>
            <a:avLst/>
            <a:gdLst/>
            <a:ahLst/>
            <a:cxnLst/>
            <a:rect l="l" t="t" r="r" b="b"/>
            <a:pathLst>
              <a:path w="114300" h="520064">
                <a:moveTo>
                  <a:pt x="76242" y="114003"/>
                </a:moveTo>
                <a:lnTo>
                  <a:pt x="38143" y="114595"/>
                </a:lnTo>
                <a:lnTo>
                  <a:pt x="44450" y="519556"/>
                </a:lnTo>
                <a:lnTo>
                  <a:pt x="82550" y="518921"/>
                </a:lnTo>
                <a:lnTo>
                  <a:pt x="76242" y="114003"/>
                </a:lnTo>
                <a:close/>
              </a:path>
              <a:path w="114300" h="520064">
                <a:moveTo>
                  <a:pt x="55372" y="0"/>
                </a:moveTo>
                <a:lnTo>
                  <a:pt x="0" y="115188"/>
                </a:lnTo>
                <a:lnTo>
                  <a:pt x="38143" y="114595"/>
                </a:lnTo>
                <a:lnTo>
                  <a:pt x="37846" y="95503"/>
                </a:lnTo>
                <a:lnTo>
                  <a:pt x="75946" y="94995"/>
                </a:lnTo>
                <a:lnTo>
                  <a:pt x="104731" y="94995"/>
                </a:lnTo>
                <a:lnTo>
                  <a:pt x="55372" y="0"/>
                </a:lnTo>
                <a:close/>
              </a:path>
              <a:path w="114300" h="520064">
                <a:moveTo>
                  <a:pt x="75946" y="94995"/>
                </a:moveTo>
                <a:lnTo>
                  <a:pt x="37846" y="95503"/>
                </a:lnTo>
                <a:lnTo>
                  <a:pt x="38143" y="114595"/>
                </a:lnTo>
                <a:lnTo>
                  <a:pt x="76242" y="114003"/>
                </a:lnTo>
                <a:lnTo>
                  <a:pt x="75946" y="94995"/>
                </a:lnTo>
                <a:close/>
              </a:path>
              <a:path w="114300" h="520064">
                <a:moveTo>
                  <a:pt x="104731" y="94995"/>
                </a:moveTo>
                <a:lnTo>
                  <a:pt x="75946" y="94995"/>
                </a:lnTo>
                <a:lnTo>
                  <a:pt x="76242" y="114003"/>
                </a:lnTo>
                <a:lnTo>
                  <a:pt x="114300" y="113410"/>
                </a:lnTo>
                <a:lnTo>
                  <a:pt x="104731" y="949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90613" y="1981657"/>
            <a:ext cx="327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7065" y="3739388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946893" y="3168142"/>
            <a:ext cx="227583" cy="227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51693" y="3168142"/>
            <a:ext cx="227583" cy="2275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56493" y="3168142"/>
            <a:ext cx="226059" cy="2275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12169" y="3168142"/>
            <a:ext cx="227583" cy="2275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807065" y="3054477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061447" y="338937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61447" y="3389376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061447" y="3389376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0" y="0"/>
                </a:moveTo>
                <a:lnTo>
                  <a:pt x="608965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61447" y="3389376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0" y="0"/>
                </a:moveTo>
                <a:lnTo>
                  <a:pt x="10650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64723" y="338937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64723" y="3389376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364723" y="3389376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0" y="0"/>
                </a:moveTo>
                <a:lnTo>
                  <a:pt x="76047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61447" y="3389376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61447" y="3389376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608965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64723" y="3389376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669523" y="338937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669523" y="3389376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0" y="0"/>
                </a:moveTo>
                <a:lnTo>
                  <a:pt x="45605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25200" y="338937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69523" y="3389376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45605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64723" y="3389376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76047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61447" y="3389376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1065022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501121" y="4089653"/>
            <a:ext cx="114300" cy="642620"/>
          </a:xfrm>
          <a:custGeom>
            <a:avLst/>
            <a:gdLst/>
            <a:ahLst/>
            <a:cxnLst/>
            <a:rect l="l" t="t" r="r" b="b"/>
            <a:pathLst>
              <a:path w="114300" h="642620">
                <a:moveTo>
                  <a:pt x="38158" y="114088"/>
                </a:moveTo>
                <a:lnTo>
                  <a:pt x="32766" y="642112"/>
                </a:lnTo>
                <a:lnTo>
                  <a:pt x="70866" y="642493"/>
                </a:lnTo>
                <a:lnTo>
                  <a:pt x="76258" y="114512"/>
                </a:lnTo>
                <a:lnTo>
                  <a:pt x="38158" y="114088"/>
                </a:lnTo>
                <a:close/>
              </a:path>
              <a:path w="114300" h="642620">
                <a:moveTo>
                  <a:pt x="104583" y="94996"/>
                </a:moveTo>
                <a:lnTo>
                  <a:pt x="38353" y="94996"/>
                </a:lnTo>
                <a:lnTo>
                  <a:pt x="76453" y="95377"/>
                </a:lnTo>
                <a:lnTo>
                  <a:pt x="76258" y="114512"/>
                </a:lnTo>
                <a:lnTo>
                  <a:pt x="114300" y="114935"/>
                </a:lnTo>
                <a:lnTo>
                  <a:pt x="104583" y="94996"/>
                </a:lnTo>
                <a:close/>
              </a:path>
              <a:path w="114300" h="642620">
                <a:moveTo>
                  <a:pt x="38353" y="94996"/>
                </a:moveTo>
                <a:lnTo>
                  <a:pt x="38158" y="114088"/>
                </a:lnTo>
                <a:lnTo>
                  <a:pt x="76258" y="114512"/>
                </a:lnTo>
                <a:lnTo>
                  <a:pt x="76453" y="95377"/>
                </a:lnTo>
                <a:lnTo>
                  <a:pt x="38353" y="94996"/>
                </a:lnTo>
                <a:close/>
              </a:path>
              <a:path w="114300" h="642620">
                <a:moveTo>
                  <a:pt x="58293" y="0"/>
                </a:moveTo>
                <a:lnTo>
                  <a:pt x="0" y="113665"/>
                </a:lnTo>
                <a:lnTo>
                  <a:pt x="38158" y="114088"/>
                </a:lnTo>
                <a:lnTo>
                  <a:pt x="38353" y="94996"/>
                </a:lnTo>
                <a:lnTo>
                  <a:pt x="104583" y="94996"/>
                </a:lnTo>
                <a:lnTo>
                  <a:pt x="582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501883" y="2631185"/>
            <a:ext cx="114300" cy="449580"/>
          </a:xfrm>
          <a:custGeom>
            <a:avLst/>
            <a:gdLst/>
            <a:ahLst/>
            <a:cxnLst/>
            <a:rect l="l" t="t" r="r" b="b"/>
            <a:pathLst>
              <a:path w="114300" h="449580">
                <a:moveTo>
                  <a:pt x="76200" y="95250"/>
                </a:moveTo>
                <a:lnTo>
                  <a:pt x="38100" y="95250"/>
                </a:lnTo>
                <a:lnTo>
                  <a:pt x="38100" y="449199"/>
                </a:lnTo>
                <a:lnTo>
                  <a:pt x="76200" y="449199"/>
                </a:lnTo>
                <a:lnTo>
                  <a:pt x="76200" y="95250"/>
                </a:lnTo>
                <a:close/>
              </a:path>
              <a:path w="114300" h="44958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4958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18766" y="5881115"/>
            <a:ext cx="1633855" cy="114300"/>
          </a:xfrm>
          <a:custGeom>
            <a:avLst/>
            <a:gdLst/>
            <a:ahLst/>
            <a:cxnLst/>
            <a:rect l="l" t="t" r="r" b="b"/>
            <a:pathLst>
              <a:path w="1633854" h="114300">
                <a:moveTo>
                  <a:pt x="1519428" y="0"/>
                </a:moveTo>
                <a:lnTo>
                  <a:pt x="1519428" y="114300"/>
                </a:lnTo>
                <a:lnTo>
                  <a:pt x="1595628" y="76200"/>
                </a:lnTo>
                <a:lnTo>
                  <a:pt x="1538478" y="76200"/>
                </a:lnTo>
                <a:lnTo>
                  <a:pt x="1538478" y="38100"/>
                </a:lnTo>
                <a:lnTo>
                  <a:pt x="1595628" y="38100"/>
                </a:lnTo>
                <a:lnTo>
                  <a:pt x="1519428" y="0"/>
                </a:lnTo>
                <a:close/>
              </a:path>
              <a:path w="1633854" h="114300">
                <a:moveTo>
                  <a:pt x="151942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19428" y="76200"/>
                </a:lnTo>
                <a:lnTo>
                  <a:pt x="1519428" y="38100"/>
                </a:lnTo>
                <a:close/>
              </a:path>
              <a:path w="1633854" h="114300">
                <a:moveTo>
                  <a:pt x="1595628" y="38100"/>
                </a:moveTo>
                <a:lnTo>
                  <a:pt x="1538478" y="38100"/>
                </a:lnTo>
                <a:lnTo>
                  <a:pt x="1538478" y="76200"/>
                </a:lnTo>
                <a:lnTo>
                  <a:pt x="1595628" y="76200"/>
                </a:lnTo>
                <a:lnTo>
                  <a:pt x="1633728" y="57150"/>
                </a:lnTo>
                <a:lnTo>
                  <a:pt x="15956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2503" y="2145792"/>
            <a:ext cx="1394460" cy="478790"/>
          </a:xfrm>
          <a:custGeom>
            <a:avLst/>
            <a:gdLst/>
            <a:ahLst/>
            <a:cxnLst/>
            <a:rect l="l" t="t" r="r" b="b"/>
            <a:pathLst>
              <a:path w="1394460" h="478789">
                <a:moveTo>
                  <a:pt x="0" y="478536"/>
                </a:moveTo>
                <a:lnTo>
                  <a:pt x="1394460" y="478536"/>
                </a:lnTo>
                <a:lnTo>
                  <a:pt x="1394460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32503" y="2145792"/>
            <a:ext cx="1394460" cy="478790"/>
          </a:xfrm>
          <a:custGeom>
            <a:avLst/>
            <a:gdLst/>
            <a:ahLst/>
            <a:cxnLst/>
            <a:rect l="l" t="t" r="r" b="b"/>
            <a:pathLst>
              <a:path w="1394460" h="478789">
                <a:moveTo>
                  <a:pt x="0" y="478536"/>
                </a:moveTo>
                <a:lnTo>
                  <a:pt x="1394460" y="478536"/>
                </a:lnTo>
                <a:lnTo>
                  <a:pt x="1394460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124959" y="2093721"/>
            <a:ext cx="12084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맑은 고딕"/>
                <a:cs typeface="맑은 고딕"/>
              </a:rPr>
              <a:t>Patch</a:t>
            </a:r>
            <a:r>
              <a:rPr sz="1800" spc="-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embedding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52515" y="2141220"/>
            <a:ext cx="1394460" cy="480059"/>
          </a:xfrm>
          <a:custGeom>
            <a:avLst/>
            <a:gdLst/>
            <a:ahLst/>
            <a:cxnLst/>
            <a:rect l="l" t="t" r="r" b="b"/>
            <a:pathLst>
              <a:path w="1394459" h="480060">
                <a:moveTo>
                  <a:pt x="0" y="480060"/>
                </a:moveTo>
                <a:lnTo>
                  <a:pt x="1394460" y="480060"/>
                </a:lnTo>
                <a:lnTo>
                  <a:pt x="1394460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52515" y="2141220"/>
            <a:ext cx="1394460" cy="480059"/>
          </a:xfrm>
          <a:custGeom>
            <a:avLst/>
            <a:gdLst/>
            <a:ahLst/>
            <a:cxnLst/>
            <a:rect l="l" t="t" r="r" b="b"/>
            <a:pathLst>
              <a:path w="1394459" h="480060">
                <a:moveTo>
                  <a:pt x="0" y="480060"/>
                </a:moveTo>
                <a:lnTo>
                  <a:pt x="1394460" y="480060"/>
                </a:lnTo>
                <a:lnTo>
                  <a:pt x="1394460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745607" y="2090165"/>
            <a:ext cx="120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맑은 고딕"/>
                <a:cs typeface="맑은 고딕"/>
              </a:rPr>
              <a:t>Patch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2 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emb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ing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662671" y="2136648"/>
            <a:ext cx="1394460" cy="480059"/>
          </a:xfrm>
          <a:custGeom>
            <a:avLst/>
            <a:gdLst/>
            <a:ahLst/>
            <a:cxnLst/>
            <a:rect l="l" t="t" r="r" b="b"/>
            <a:pathLst>
              <a:path w="1394459" h="480060">
                <a:moveTo>
                  <a:pt x="0" y="480060"/>
                </a:moveTo>
                <a:lnTo>
                  <a:pt x="1394459" y="480060"/>
                </a:lnTo>
                <a:lnTo>
                  <a:pt x="1394459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62671" y="2136648"/>
            <a:ext cx="1394460" cy="480059"/>
          </a:xfrm>
          <a:custGeom>
            <a:avLst/>
            <a:gdLst/>
            <a:ahLst/>
            <a:cxnLst/>
            <a:rect l="l" t="t" r="r" b="b"/>
            <a:pathLst>
              <a:path w="1394459" h="480060">
                <a:moveTo>
                  <a:pt x="0" y="480060"/>
                </a:moveTo>
                <a:lnTo>
                  <a:pt x="1394459" y="480060"/>
                </a:lnTo>
                <a:lnTo>
                  <a:pt x="1394459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756652" y="2085594"/>
            <a:ext cx="1207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맑은 고딕"/>
                <a:cs typeface="맑은 고딕"/>
              </a:rPr>
              <a:t>Patch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9 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emb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ing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50740" y="578307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279260" y="580318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78748" y="581324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맑은 고딕"/>
                <a:cs typeface="맑은 고딕"/>
              </a:rPr>
              <a:t>9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52957" y="1867280"/>
            <a:ext cx="1289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Input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Image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44583" y="1104900"/>
            <a:ext cx="1950720" cy="498475"/>
          </a:xfrm>
          <a:custGeom>
            <a:avLst/>
            <a:gdLst/>
            <a:ahLst/>
            <a:cxnLst/>
            <a:rect l="l" t="t" r="r" b="b"/>
            <a:pathLst>
              <a:path w="1950720" h="498475">
                <a:moveTo>
                  <a:pt x="0" y="498348"/>
                </a:moveTo>
                <a:lnTo>
                  <a:pt x="1950720" y="498348"/>
                </a:lnTo>
                <a:lnTo>
                  <a:pt x="1950720" y="0"/>
                </a:lnTo>
                <a:lnTo>
                  <a:pt x="0" y="0"/>
                </a:lnTo>
                <a:lnTo>
                  <a:pt x="0" y="498348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244583" y="1104900"/>
            <a:ext cx="1950720" cy="498475"/>
          </a:xfrm>
          <a:custGeom>
            <a:avLst/>
            <a:gdLst/>
            <a:ahLst/>
            <a:cxnLst/>
            <a:rect l="l" t="t" r="r" b="b"/>
            <a:pathLst>
              <a:path w="1950720" h="498475">
                <a:moveTo>
                  <a:pt x="0" y="498348"/>
                </a:moveTo>
                <a:lnTo>
                  <a:pt x="1950720" y="498348"/>
                </a:lnTo>
                <a:lnTo>
                  <a:pt x="1950720" y="0"/>
                </a:lnTo>
                <a:lnTo>
                  <a:pt x="0" y="0"/>
                </a:lnTo>
                <a:lnTo>
                  <a:pt x="0" y="498348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26408" y="3154679"/>
            <a:ext cx="5031105" cy="935990"/>
          </a:xfrm>
          <a:custGeom>
            <a:avLst/>
            <a:gdLst/>
            <a:ahLst/>
            <a:cxnLst/>
            <a:rect l="l" t="t" r="r" b="b"/>
            <a:pathLst>
              <a:path w="5031105" h="935989">
                <a:moveTo>
                  <a:pt x="4874768" y="0"/>
                </a:moveTo>
                <a:lnTo>
                  <a:pt x="155955" y="0"/>
                </a:lnTo>
                <a:lnTo>
                  <a:pt x="106671" y="7953"/>
                </a:lnTo>
                <a:lnTo>
                  <a:pt x="63861" y="30097"/>
                </a:lnTo>
                <a:lnTo>
                  <a:pt x="30097" y="63861"/>
                </a:lnTo>
                <a:lnTo>
                  <a:pt x="7953" y="106671"/>
                </a:lnTo>
                <a:lnTo>
                  <a:pt x="0" y="155956"/>
                </a:lnTo>
                <a:lnTo>
                  <a:pt x="0" y="779780"/>
                </a:lnTo>
                <a:lnTo>
                  <a:pt x="7953" y="829064"/>
                </a:lnTo>
                <a:lnTo>
                  <a:pt x="30097" y="871874"/>
                </a:lnTo>
                <a:lnTo>
                  <a:pt x="63861" y="905638"/>
                </a:lnTo>
                <a:lnTo>
                  <a:pt x="106671" y="927782"/>
                </a:lnTo>
                <a:lnTo>
                  <a:pt x="155955" y="935736"/>
                </a:lnTo>
                <a:lnTo>
                  <a:pt x="4874768" y="935736"/>
                </a:lnTo>
                <a:lnTo>
                  <a:pt x="4924052" y="927782"/>
                </a:lnTo>
                <a:lnTo>
                  <a:pt x="4966862" y="905638"/>
                </a:lnTo>
                <a:lnTo>
                  <a:pt x="5000626" y="871874"/>
                </a:lnTo>
                <a:lnTo>
                  <a:pt x="5022770" y="829064"/>
                </a:lnTo>
                <a:lnTo>
                  <a:pt x="5030723" y="779780"/>
                </a:lnTo>
                <a:lnTo>
                  <a:pt x="5030723" y="155956"/>
                </a:lnTo>
                <a:lnTo>
                  <a:pt x="5022770" y="106671"/>
                </a:lnTo>
                <a:lnTo>
                  <a:pt x="5000626" y="63861"/>
                </a:lnTo>
                <a:lnTo>
                  <a:pt x="4966862" y="30097"/>
                </a:lnTo>
                <a:lnTo>
                  <a:pt x="4924052" y="7953"/>
                </a:lnTo>
                <a:lnTo>
                  <a:pt x="4874768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026408" y="3154679"/>
            <a:ext cx="5031105" cy="935990"/>
          </a:xfrm>
          <a:custGeom>
            <a:avLst/>
            <a:gdLst/>
            <a:ahLst/>
            <a:cxnLst/>
            <a:rect l="l" t="t" r="r" b="b"/>
            <a:pathLst>
              <a:path w="5031105" h="935989">
                <a:moveTo>
                  <a:pt x="0" y="155956"/>
                </a:moveTo>
                <a:lnTo>
                  <a:pt x="7953" y="106671"/>
                </a:lnTo>
                <a:lnTo>
                  <a:pt x="30097" y="63861"/>
                </a:lnTo>
                <a:lnTo>
                  <a:pt x="63861" y="30097"/>
                </a:lnTo>
                <a:lnTo>
                  <a:pt x="106671" y="7953"/>
                </a:lnTo>
                <a:lnTo>
                  <a:pt x="155955" y="0"/>
                </a:lnTo>
                <a:lnTo>
                  <a:pt x="4874768" y="0"/>
                </a:lnTo>
                <a:lnTo>
                  <a:pt x="4924052" y="7953"/>
                </a:lnTo>
                <a:lnTo>
                  <a:pt x="4966862" y="30097"/>
                </a:lnTo>
                <a:lnTo>
                  <a:pt x="5000626" y="63861"/>
                </a:lnTo>
                <a:lnTo>
                  <a:pt x="5022770" y="106671"/>
                </a:lnTo>
                <a:lnTo>
                  <a:pt x="5030723" y="155956"/>
                </a:lnTo>
                <a:lnTo>
                  <a:pt x="5030723" y="779780"/>
                </a:lnTo>
                <a:lnTo>
                  <a:pt x="5022770" y="829064"/>
                </a:lnTo>
                <a:lnTo>
                  <a:pt x="5000626" y="871874"/>
                </a:lnTo>
                <a:lnTo>
                  <a:pt x="4966862" y="905638"/>
                </a:lnTo>
                <a:lnTo>
                  <a:pt x="4924052" y="927782"/>
                </a:lnTo>
                <a:lnTo>
                  <a:pt x="4874768" y="935736"/>
                </a:lnTo>
                <a:lnTo>
                  <a:pt x="155955" y="935736"/>
                </a:lnTo>
                <a:lnTo>
                  <a:pt x="106671" y="927782"/>
                </a:lnTo>
                <a:lnTo>
                  <a:pt x="63861" y="905638"/>
                </a:lnTo>
                <a:lnTo>
                  <a:pt x="30097" y="871874"/>
                </a:lnTo>
                <a:lnTo>
                  <a:pt x="7953" y="829064"/>
                </a:lnTo>
                <a:lnTo>
                  <a:pt x="0" y="779780"/>
                </a:lnTo>
                <a:lnTo>
                  <a:pt x="0" y="155956"/>
                </a:lnTo>
                <a:close/>
              </a:path>
            </a:pathLst>
          </a:custGeom>
          <a:ln w="12699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660516" y="3468065"/>
            <a:ext cx="1762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Linear</a:t>
            </a:r>
            <a:r>
              <a:rPr sz="1800" spc="-5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Projection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3220670" cy="271526"/>
          </a:xfrm>
          <a:prstGeom prst="rect">
            <a:avLst/>
          </a:prstGeom>
          <a:blipFill>
            <a:blip r:embed="rId3" cstate="print"/>
            <a:stretch>
              <a:fillRect r="-14610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556666" y="1786534"/>
            <a:ext cx="7112634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KoPub돋움체 Medium"/>
                <a:cs typeface="KoPub돋움체 Medium"/>
              </a:rPr>
              <a:t>Position embedding: </a:t>
            </a:r>
            <a:r>
              <a:rPr sz="1600" spc="-5" dirty="0">
                <a:latin typeface="KoPub돋움체 Medium"/>
                <a:cs typeface="KoPub돋움체 Medium"/>
              </a:rPr>
              <a:t>patch의 </a:t>
            </a:r>
            <a:r>
              <a:rPr sz="1600" spc="-5" dirty="0" err="1">
                <a:latin typeface="KoPub돋움체 Medium"/>
                <a:cs typeface="KoPub돋움체 Medium"/>
              </a:rPr>
              <a:t>위치</a:t>
            </a:r>
            <a:r>
              <a:rPr sz="1600" spc="-50" dirty="0">
                <a:latin typeface="KoPub돋움체 Medium"/>
                <a:cs typeface="KoPub돋움체 Medium"/>
              </a:rPr>
              <a:t> </a:t>
            </a:r>
            <a:r>
              <a:rPr sz="1600" spc="-5" dirty="0" err="1">
                <a:latin typeface="KoPub돋움체 Medium"/>
                <a:cs typeface="KoPub돋움체 Medium"/>
              </a:rPr>
              <a:t>정보</a:t>
            </a:r>
            <a:r>
              <a:rPr lang="en-US" sz="1600" spc="-5" dirty="0">
                <a:latin typeface="KoPub돋움체 Medium"/>
                <a:cs typeface="KoPub돋움체 Medium"/>
              </a:rPr>
              <a:t> (</a:t>
            </a:r>
            <a:r>
              <a:rPr lang="ko-KR" altLang="en-US" sz="1600" spc="-5" dirty="0">
                <a:latin typeface="KoPub돋움체 Medium"/>
                <a:cs typeface="KoPub돋움체 Medium"/>
              </a:rPr>
              <a:t>학습을 통해 결정</a:t>
            </a:r>
            <a:r>
              <a:rPr lang="en-US" altLang="ko-KR" sz="1600" spc="-5" dirty="0">
                <a:latin typeface="KoPub돋움체 Medium"/>
                <a:cs typeface="KoPub돋움체 Medium"/>
              </a:rPr>
              <a:t>)</a:t>
            </a:r>
            <a:endParaRPr lang="en-US" sz="1600" spc="-5" dirty="0">
              <a:latin typeface="KoPub돋움체 Medium"/>
              <a:cs typeface="KoPub돋움체 Medium"/>
            </a:endParaRPr>
          </a:p>
          <a:p>
            <a:pPr marL="299085" indent="-286385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1600" spc="-10" dirty="0">
                <a:latin typeface="KoPub돋움체 Medium"/>
                <a:cs typeface="KoPub돋움체 Medium"/>
              </a:rPr>
              <a:t>Patch </a:t>
            </a:r>
            <a:r>
              <a:rPr lang="en-US" altLang="ko-KR" sz="1600" spc="-5" dirty="0">
                <a:latin typeface="KoPub돋움체 Medium"/>
                <a:cs typeface="KoPub돋움체 Medium"/>
              </a:rPr>
              <a:t>embedding + Positional embedding = </a:t>
            </a:r>
            <a:r>
              <a:rPr lang="en-US" altLang="ko-KR" sz="1600" spc="-20" dirty="0">
                <a:latin typeface="KoPub돋움체 Medium"/>
                <a:cs typeface="KoPub돋움체 Medium"/>
              </a:rPr>
              <a:t>Transformer </a:t>
            </a:r>
            <a:r>
              <a:rPr lang="en-US" altLang="ko-KR" sz="1600" spc="-10" dirty="0">
                <a:latin typeface="KoPub돋움체 Medium"/>
                <a:cs typeface="KoPub돋움체 Medium"/>
              </a:rPr>
              <a:t>encoder</a:t>
            </a:r>
            <a:r>
              <a:rPr lang="en-US" altLang="ko-KR" sz="1600" spc="375" dirty="0">
                <a:latin typeface="KoPub돋움체 Medium"/>
                <a:cs typeface="KoPub돋움체 Medium"/>
              </a:rPr>
              <a:t> </a:t>
            </a:r>
            <a:r>
              <a:rPr lang="ko-KR" altLang="en-US" sz="1600" spc="-5" dirty="0">
                <a:latin typeface="KoPub돋움체 Medium"/>
                <a:cs typeface="KoPub돋움체 Medium"/>
              </a:rPr>
              <a:t>입력</a:t>
            </a:r>
            <a:endParaRPr lang="ko-KR" altLang="en-US" sz="1600" dirty="0">
              <a:latin typeface="KoPub돋움체 Medium"/>
              <a:cs typeface="KoPub돋움체 Medium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91600" y="5174645"/>
            <a:ext cx="63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768-d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91600" y="3458317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4221" y="5089505"/>
            <a:ext cx="1628139" cy="480059"/>
          </a:xfrm>
          <a:custGeom>
            <a:avLst/>
            <a:gdLst/>
            <a:ahLst/>
            <a:cxnLst/>
            <a:rect l="l" t="t" r="r" b="b"/>
            <a:pathLst>
              <a:path w="1628139" h="480060">
                <a:moveTo>
                  <a:pt x="0" y="480060"/>
                </a:moveTo>
                <a:lnTo>
                  <a:pt x="1627632" y="480060"/>
                </a:lnTo>
                <a:lnTo>
                  <a:pt x="1627632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84221" y="5089505"/>
            <a:ext cx="1628139" cy="480059"/>
          </a:xfrm>
          <a:custGeom>
            <a:avLst/>
            <a:gdLst/>
            <a:ahLst/>
            <a:cxnLst/>
            <a:rect l="l" t="t" r="r" b="b"/>
            <a:pathLst>
              <a:path w="1628139" h="480060">
                <a:moveTo>
                  <a:pt x="0" y="480060"/>
                </a:moveTo>
                <a:lnTo>
                  <a:pt x="1627632" y="480060"/>
                </a:lnTo>
                <a:lnTo>
                  <a:pt x="1627632" y="0"/>
                </a:lnTo>
                <a:lnTo>
                  <a:pt x="0" y="0"/>
                </a:lnTo>
                <a:lnTo>
                  <a:pt x="0" y="4800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95549" y="5039619"/>
            <a:ext cx="1204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맑은 고딕"/>
                <a:cs typeface="맑은 고딕"/>
              </a:rPr>
              <a:t>Patch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1 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Embed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ing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52292" y="4272513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39"/>
                </a:moveTo>
                <a:lnTo>
                  <a:pt x="325412" y="370839"/>
                </a:lnTo>
                <a:lnTo>
                  <a:pt x="32541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77793" y="4272513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39"/>
                </a:moveTo>
                <a:lnTo>
                  <a:pt x="325412" y="370839"/>
                </a:lnTo>
                <a:lnTo>
                  <a:pt x="32541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28541" y="4272513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39"/>
                </a:moveTo>
                <a:lnTo>
                  <a:pt x="325412" y="370839"/>
                </a:lnTo>
                <a:lnTo>
                  <a:pt x="32541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4042" y="4272513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39"/>
                </a:moveTo>
                <a:lnTo>
                  <a:pt x="325412" y="370839"/>
                </a:lnTo>
                <a:lnTo>
                  <a:pt x="325412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77793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03167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28541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4042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52292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79416" y="4266163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45942" y="4272513"/>
            <a:ext cx="1640205" cy="0"/>
          </a:xfrm>
          <a:custGeom>
            <a:avLst/>
            <a:gdLst/>
            <a:ahLst/>
            <a:cxnLst/>
            <a:rect l="l" t="t" r="r" b="b"/>
            <a:pathLst>
              <a:path w="1640204">
                <a:moveTo>
                  <a:pt x="0" y="0"/>
                </a:moveTo>
                <a:lnTo>
                  <a:pt x="16398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45942" y="4643354"/>
            <a:ext cx="1640205" cy="0"/>
          </a:xfrm>
          <a:custGeom>
            <a:avLst/>
            <a:gdLst/>
            <a:ahLst/>
            <a:cxnLst/>
            <a:rect l="l" t="t" r="r" b="b"/>
            <a:pathLst>
              <a:path w="1640204">
                <a:moveTo>
                  <a:pt x="0" y="0"/>
                </a:moveTo>
                <a:lnTo>
                  <a:pt x="163982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009517" y="4304391"/>
            <a:ext cx="313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52673" y="3478637"/>
            <a:ext cx="1626235" cy="414216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R="79375" algn="ctr">
              <a:lnSpc>
                <a:spcPct val="100000"/>
              </a:lnSpc>
              <a:spcBef>
                <a:spcPts val="1070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36643" y="5177693"/>
            <a:ext cx="143662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P</a:t>
            </a:r>
            <a:r>
              <a:rPr lang="en-US" sz="1800" dirty="0">
                <a:solidFill>
                  <a:srgbClr val="C00000"/>
                </a:solidFill>
                <a:latin typeface="맑은 고딕"/>
                <a:cs typeface="맑은 고딕"/>
              </a:rPr>
              <a:t>ositional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E</a:t>
            </a:r>
            <a:r>
              <a:rPr lang="en-US" sz="1800" dirty="0">
                <a:solidFill>
                  <a:srgbClr val="C00000"/>
                </a:solidFill>
                <a:latin typeface="맑은 고딕"/>
                <a:cs typeface="맑은 고딕"/>
              </a:rPr>
              <a:t>mbedding</a:t>
            </a:r>
            <a:r>
              <a:rPr sz="1800" spc="-9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1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80004" y="4605635"/>
            <a:ext cx="137160" cy="488950"/>
          </a:xfrm>
          <a:custGeom>
            <a:avLst/>
            <a:gdLst/>
            <a:ahLst/>
            <a:cxnLst/>
            <a:rect l="l" t="t" r="r" b="b"/>
            <a:pathLst>
              <a:path w="137160" h="488950">
                <a:moveTo>
                  <a:pt x="61666" y="109697"/>
                </a:moveTo>
                <a:lnTo>
                  <a:pt x="0" y="482599"/>
                </a:lnTo>
                <a:lnTo>
                  <a:pt x="37592" y="488822"/>
                </a:lnTo>
                <a:lnTo>
                  <a:pt x="99246" y="115876"/>
                </a:lnTo>
                <a:lnTo>
                  <a:pt x="61666" y="109697"/>
                </a:lnTo>
                <a:close/>
              </a:path>
              <a:path w="137160" h="488950">
                <a:moveTo>
                  <a:pt x="127162" y="90931"/>
                </a:moveTo>
                <a:lnTo>
                  <a:pt x="64770" y="90931"/>
                </a:lnTo>
                <a:lnTo>
                  <a:pt x="102362" y="97027"/>
                </a:lnTo>
                <a:lnTo>
                  <a:pt x="99246" y="115876"/>
                </a:lnTo>
                <a:lnTo>
                  <a:pt x="136779" y="122046"/>
                </a:lnTo>
                <a:lnTo>
                  <a:pt x="127162" y="90931"/>
                </a:lnTo>
                <a:close/>
              </a:path>
              <a:path w="137160" h="488950">
                <a:moveTo>
                  <a:pt x="64770" y="90931"/>
                </a:moveTo>
                <a:lnTo>
                  <a:pt x="61666" y="109697"/>
                </a:lnTo>
                <a:lnTo>
                  <a:pt x="99246" y="115876"/>
                </a:lnTo>
                <a:lnTo>
                  <a:pt x="102362" y="97027"/>
                </a:lnTo>
                <a:lnTo>
                  <a:pt x="64770" y="90931"/>
                </a:lnTo>
                <a:close/>
              </a:path>
              <a:path w="137160" h="488950">
                <a:moveTo>
                  <a:pt x="99060" y="0"/>
                </a:moveTo>
                <a:lnTo>
                  <a:pt x="24002" y="103504"/>
                </a:lnTo>
                <a:lnTo>
                  <a:pt x="61666" y="109697"/>
                </a:lnTo>
                <a:lnTo>
                  <a:pt x="64770" y="90931"/>
                </a:lnTo>
                <a:lnTo>
                  <a:pt x="127162" y="90931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67251" y="4619350"/>
            <a:ext cx="228600" cy="535940"/>
          </a:xfrm>
          <a:custGeom>
            <a:avLst/>
            <a:gdLst/>
            <a:ahLst/>
            <a:cxnLst/>
            <a:rect l="l" t="t" r="r" b="b"/>
            <a:pathLst>
              <a:path w="228600" h="535939">
                <a:moveTo>
                  <a:pt x="71420" y="100397"/>
                </a:moveTo>
                <a:lnTo>
                  <a:pt x="35614" y="113734"/>
                </a:lnTo>
                <a:lnTo>
                  <a:pt x="192912" y="535431"/>
                </a:lnTo>
                <a:lnTo>
                  <a:pt x="228600" y="522223"/>
                </a:lnTo>
                <a:lnTo>
                  <a:pt x="71420" y="100397"/>
                </a:lnTo>
                <a:close/>
              </a:path>
              <a:path w="228600" h="535939">
                <a:moveTo>
                  <a:pt x="13588" y="0"/>
                </a:moveTo>
                <a:lnTo>
                  <a:pt x="0" y="127000"/>
                </a:lnTo>
                <a:lnTo>
                  <a:pt x="35614" y="113734"/>
                </a:lnTo>
                <a:lnTo>
                  <a:pt x="28955" y="95884"/>
                </a:lnTo>
                <a:lnTo>
                  <a:pt x="64770" y="82550"/>
                </a:lnTo>
                <a:lnTo>
                  <a:pt x="102155" y="82550"/>
                </a:lnTo>
                <a:lnTo>
                  <a:pt x="13588" y="0"/>
                </a:lnTo>
                <a:close/>
              </a:path>
              <a:path w="228600" h="535939">
                <a:moveTo>
                  <a:pt x="64770" y="82550"/>
                </a:moveTo>
                <a:lnTo>
                  <a:pt x="28955" y="95884"/>
                </a:lnTo>
                <a:lnTo>
                  <a:pt x="35614" y="113734"/>
                </a:lnTo>
                <a:lnTo>
                  <a:pt x="71420" y="100397"/>
                </a:lnTo>
                <a:lnTo>
                  <a:pt x="64770" y="82550"/>
                </a:lnTo>
                <a:close/>
              </a:path>
              <a:path w="228600" h="535939">
                <a:moveTo>
                  <a:pt x="102155" y="82550"/>
                </a:moveTo>
                <a:lnTo>
                  <a:pt x="64770" y="82550"/>
                </a:lnTo>
                <a:lnTo>
                  <a:pt x="71420" y="100397"/>
                </a:lnTo>
                <a:lnTo>
                  <a:pt x="107061" y="87121"/>
                </a:lnTo>
                <a:lnTo>
                  <a:pt x="102155" y="82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10102" y="3959458"/>
            <a:ext cx="114300" cy="313690"/>
          </a:xfrm>
          <a:custGeom>
            <a:avLst/>
            <a:gdLst/>
            <a:ahLst/>
            <a:cxnLst/>
            <a:rect l="l" t="t" r="r" b="b"/>
            <a:pathLst>
              <a:path w="114300" h="313689">
                <a:moveTo>
                  <a:pt x="76200" y="95249"/>
                </a:moveTo>
                <a:lnTo>
                  <a:pt x="38100" y="95249"/>
                </a:lnTo>
                <a:lnTo>
                  <a:pt x="38100" y="313308"/>
                </a:lnTo>
                <a:lnTo>
                  <a:pt x="76200" y="313308"/>
                </a:lnTo>
                <a:lnTo>
                  <a:pt x="76200" y="95249"/>
                </a:lnTo>
                <a:close/>
              </a:path>
              <a:path w="114300" h="3136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136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57645" y="5039212"/>
            <a:ext cx="1628139" cy="480059"/>
          </a:xfrm>
          <a:custGeom>
            <a:avLst/>
            <a:gdLst/>
            <a:ahLst/>
            <a:cxnLst/>
            <a:rect l="l" t="t" r="r" b="b"/>
            <a:pathLst>
              <a:path w="1628140" h="480060">
                <a:moveTo>
                  <a:pt x="0" y="480059"/>
                </a:moveTo>
                <a:lnTo>
                  <a:pt x="1627631" y="480059"/>
                </a:lnTo>
                <a:lnTo>
                  <a:pt x="1627631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57645" y="5039212"/>
            <a:ext cx="1628139" cy="480059"/>
          </a:xfrm>
          <a:custGeom>
            <a:avLst/>
            <a:gdLst/>
            <a:ahLst/>
            <a:cxnLst/>
            <a:rect l="l" t="t" r="r" b="b"/>
            <a:pathLst>
              <a:path w="1628140" h="480060">
                <a:moveTo>
                  <a:pt x="0" y="480059"/>
                </a:moveTo>
                <a:lnTo>
                  <a:pt x="1627631" y="480059"/>
                </a:lnTo>
                <a:lnTo>
                  <a:pt x="1627631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768973" y="4989301"/>
            <a:ext cx="1204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맑은 고딕"/>
                <a:cs typeface="맑은 고딕"/>
              </a:rPr>
              <a:t>Patch </a:t>
            </a: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9 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Embed</a:t>
            </a:r>
            <a:r>
              <a:rPr sz="1800" spc="-10" dirty="0">
                <a:solidFill>
                  <a:srgbClr val="FFFFFF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ing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125462" y="4222221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40"/>
                </a:moveTo>
                <a:lnTo>
                  <a:pt x="325412" y="370840"/>
                </a:lnTo>
                <a:lnTo>
                  <a:pt x="32541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50836" y="4222221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40"/>
                </a:moveTo>
                <a:lnTo>
                  <a:pt x="325412" y="370840"/>
                </a:lnTo>
                <a:lnTo>
                  <a:pt x="32541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01711" y="4222221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40"/>
                </a:moveTo>
                <a:lnTo>
                  <a:pt x="325412" y="370840"/>
                </a:lnTo>
                <a:lnTo>
                  <a:pt x="32541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27085" y="4222221"/>
            <a:ext cx="325755" cy="370840"/>
          </a:xfrm>
          <a:custGeom>
            <a:avLst/>
            <a:gdLst/>
            <a:ahLst/>
            <a:cxnLst/>
            <a:rect l="l" t="t" r="r" b="b"/>
            <a:pathLst>
              <a:path w="325754" h="370839">
                <a:moveTo>
                  <a:pt x="0" y="370840"/>
                </a:moveTo>
                <a:lnTo>
                  <a:pt x="325412" y="370840"/>
                </a:lnTo>
                <a:lnTo>
                  <a:pt x="325412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50836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76210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1711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27085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25462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52459" y="4215871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19112" y="4222221"/>
            <a:ext cx="1640205" cy="0"/>
          </a:xfrm>
          <a:custGeom>
            <a:avLst/>
            <a:gdLst/>
            <a:ahLst/>
            <a:cxnLst/>
            <a:rect l="l" t="t" r="r" b="b"/>
            <a:pathLst>
              <a:path w="1640204">
                <a:moveTo>
                  <a:pt x="0" y="0"/>
                </a:moveTo>
                <a:lnTo>
                  <a:pt x="163969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19112" y="4593062"/>
            <a:ext cx="1640205" cy="0"/>
          </a:xfrm>
          <a:custGeom>
            <a:avLst/>
            <a:gdLst/>
            <a:ahLst/>
            <a:cxnLst/>
            <a:rect l="l" t="t" r="r" b="b"/>
            <a:pathLst>
              <a:path w="1640204">
                <a:moveTo>
                  <a:pt x="0" y="0"/>
                </a:moveTo>
                <a:lnTo>
                  <a:pt x="1639697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82560" y="4254098"/>
            <a:ext cx="313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26097" y="3428344"/>
            <a:ext cx="1626235" cy="414216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1070"/>
              </a:spcBef>
            </a:pPr>
            <a:r>
              <a:rPr sz="270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410068" y="5127402"/>
            <a:ext cx="1436621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P</a:t>
            </a:r>
            <a:r>
              <a:rPr lang="en-US" sz="1800" dirty="0">
                <a:solidFill>
                  <a:srgbClr val="C00000"/>
                </a:solidFill>
                <a:latin typeface="맑은 고딕"/>
                <a:cs typeface="맑은 고딕"/>
              </a:rPr>
              <a:t>ositional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E</a:t>
            </a:r>
            <a:r>
              <a:rPr lang="en-US" sz="1800" dirty="0">
                <a:solidFill>
                  <a:srgbClr val="C00000"/>
                </a:solidFill>
                <a:latin typeface="맑은 고딕"/>
                <a:cs typeface="맑은 고딕"/>
              </a:rPr>
              <a:t>mbedding</a:t>
            </a:r>
            <a:r>
              <a:rPr sz="1800" spc="-9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C00000"/>
                </a:solidFill>
                <a:latin typeface="맑은 고딕"/>
                <a:cs typeface="맑은 고딕"/>
              </a:rPr>
              <a:t>9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353428" y="4555343"/>
            <a:ext cx="137160" cy="488950"/>
          </a:xfrm>
          <a:custGeom>
            <a:avLst/>
            <a:gdLst/>
            <a:ahLst/>
            <a:cxnLst/>
            <a:rect l="l" t="t" r="r" b="b"/>
            <a:pathLst>
              <a:path w="137159" h="488950">
                <a:moveTo>
                  <a:pt x="61666" y="109697"/>
                </a:moveTo>
                <a:lnTo>
                  <a:pt x="0" y="482600"/>
                </a:lnTo>
                <a:lnTo>
                  <a:pt x="37592" y="488823"/>
                </a:lnTo>
                <a:lnTo>
                  <a:pt x="99246" y="115876"/>
                </a:lnTo>
                <a:lnTo>
                  <a:pt x="61666" y="109697"/>
                </a:lnTo>
                <a:close/>
              </a:path>
              <a:path w="137159" h="488950">
                <a:moveTo>
                  <a:pt x="127162" y="90931"/>
                </a:moveTo>
                <a:lnTo>
                  <a:pt x="64770" y="90931"/>
                </a:lnTo>
                <a:lnTo>
                  <a:pt x="102362" y="97028"/>
                </a:lnTo>
                <a:lnTo>
                  <a:pt x="99246" y="115876"/>
                </a:lnTo>
                <a:lnTo>
                  <a:pt x="136778" y="122047"/>
                </a:lnTo>
                <a:lnTo>
                  <a:pt x="127162" y="90931"/>
                </a:lnTo>
                <a:close/>
              </a:path>
              <a:path w="137159" h="488950">
                <a:moveTo>
                  <a:pt x="64770" y="90931"/>
                </a:moveTo>
                <a:lnTo>
                  <a:pt x="61666" y="109697"/>
                </a:lnTo>
                <a:lnTo>
                  <a:pt x="99246" y="115876"/>
                </a:lnTo>
                <a:lnTo>
                  <a:pt x="102362" y="97028"/>
                </a:lnTo>
                <a:lnTo>
                  <a:pt x="64770" y="90931"/>
                </a:lnTo>
                <a:close/>
              </a:path>
              <a:path w="137159" h="488950">
                <a:moveTo>
                  <a:pt x="99059" y="0"/>
                </a:moveTo>
                <a:lnTo>
                  <a:pt x="24002" y="103505"/>
                </a:lnTo>
                <a:lnTo>
                  <a:pt x="61666" y="109697"/>
                </a:lnTo>
                <a:lnTo>
                  <a:pt x="64770" y="90931"/>
                </a:lnTo>
                <a:lnTo>
                  <a:pt x="127162" y="90931"/>
                </a:lnTo>
                <a:lnTo>
                  <a:pt x="990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40674" y="4569058"/>
            <a:ext cx="228600" cy="535940"/>
          </a:xfrm>
          <a:custGeom>
            <a:avLst/>
            <a:gdLst/>
            <a:ahLst/>
            <a:cxnLst/>
            <a:rect l="l" t="t" r="r" b="b"/>
            <a:pathLst>
              <a:path w="228600" h="535939">
                <a:moveTo>
                  <a:pt x="71420" y="100397"/>
                </a:moveTo>
                <a:lnTo>
                  <a:pt x="35614" y="113734"/>
                </a:lnTo>
                <a:lnTo>
                  <a:pt x="192912" y="535431"/>
                </a:lnTo>
                <a:lnTo>
                  <a:pt x="228600" y="522223"/>
                </a:lnTo>
                <a:lnTo>
                  <a:pt x="71420" y="100397"/>
                </a:lnTo>
                <a:close/>
              </a:path>
              <a:path w="228600" h="535939">
                <a:moveTo>
                  <a:pt x="13589" y="0"/>
                </a:moveTo>
                <a:lnTo>
                  <a:pt x="0" y="126999"/>
                </a:lnTo>
                <a:lnTo>
                  <a:pt x="35614" y="113734"/>
                </a:lnTo>
                <a:lnTo>
                  <a:pt x="28955" y="95884"/>
                </a:lnTo>
                <a:lnTo>
                  <a:pt x="64770" y="82549"/>
                </a:lnTo>
                <a:lnTo>
                  <a:pt x="102155" y="82549"/>
                </a:lnTo>
                <a:lnTo>
                  <a:pt x="13589" y="0"/>
                </a:lnTo>
                <a:close/>
              </a:path>
              <a:path w="228600" h="535939">
                <a:moveTo>
                  <a:pt x="64770" y="82549"/>
                </a:moveTo>
                <a:lnTo>
                  <a:pt x="28955" y="95884"/>
                </a:lnTo>
                <a:lnTo>
                  <a:pt x="35614" y="113734"/>
                </a:lnTo>
                <a:lnTo>
                  <a:pt x="71420" y="100397"/>
                </a:lnTo>
                <a:lnTo>
                  <a:pt x="64770" y="82549"/>
                </a:lnTo>
                <a:close/>
              </a:path>
              <a:path w="228600" h="535939">
                <a:moveTo>
                  <a:pt x="102155" y="82549"/>
                </a:moveTo>
                <a:lnTo>
                  <a:pt x="64770" y="82549"/>
                </a:lnTo>
                <a:lnTo>
                  <a:pt x="71420" y="100397"/>
                </a:lnTo>
                <a:lnTo>
                  <a:pt x="107060" y="87121"/>
                </a:lnTo>
                <a:lnTo>
                  <a:pt x="102155" y="82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2002" y="3909167"/>
            <a:ext cx="114300" cy="313690"/>
          </a:xfrm>
          <a:custGeom>
            <a:avLst/>
            <a:gdLst/>
            <a:ahLst/>
            <a:cxnLst/>
            <a:rect l="l" t="t" r="r" b="b"/>
            <a:pathLst>
              <a:path w="114300" h="313689">
                <a:moveTo>
                  <a:pt x="76200" y="95250"/>
                </a:moveTo>
                <a:lnTo>
                  <a:pt x="38100" y="95250"/>
                </a:lnTo>
                <a:lnTo>
                  <a:pt x="38100" y="313309"/>
                </a:lnTo>
                <a:lnTo>
                  <a:pt x="76200" y="313309"/>
                </a:lnTo>
                <a:lnTo>
                  <a:pt x="76200" y="95250"/>
                </a:lnTo>
                <a:close/>
              </a:path>
              <a:path w="114300" h="3136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136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872608" y="4084935"/>
            <a:ext cx="327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44583" y="958596"/>
            <a:ext cx="1950720" cy="242570"/>
          </a:xfrm>
          <a:custGeom>
            <a:avLst/>
            <a:gdLst/>
            <a:ahLst/>
            <a:cxnLst/>
            <a:rect l="l" t="t" r="r" b="b"/>
            <a:pathLst>
              <a:path w="1950720" h="242569">
                <a:moveTo>
                  <a:pt x="0" y="242315"/>
                </a:moveTo>
                <a:lnTo>
                  <a:pt x="1950720" y="242315"/>
                </a:lnTo>
                <a:lnTo>
                  <a:pt x="1950720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244583" y="958596"/>
            <a:ext cx="1950720" cy="242570"/>
          </a:xfrm>
          <a:custGeom>
            <a:avLst/>
            <a:gdLst/>
            <a:ahLst/>
            <a:cxnLst/>
            <a:rect l="l" t="t" r="r" b="b"/>
            <a:pathLst>
              <a:path w="1950720" h="242569">
                <a:moveTo>
                  <a:pt x="0" y="242315"/>
                </a:moveTo>
                <a:lnTo>
                  <a:pt x="1950720" y="242315"/>
                </a:lnTo>
                <a:lnTo>
                  <a:pt x="1950720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660400" cy="102235"/>
          </a:xfrm>
          <a:custGeom>
            <a:avLst/>
            <a:gdLst/>
            <a:ahLst/>
            <a:cxnLst/>
            <a:rect l="l" t="t" r="r" b="b"/>
            <a:pathLst>
              <a:path w="660400" h="102234">
                <a:moveTo>
                  <a:pt x="0" y="102108"/>
                </a:moveTo>
                <a:lnTo>
                  <a:pt x="659892" y="102108"/>
                </a:lnTo>
                <a:lnTo>
                  <a:pt x="659892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3218892" cy="271526"/>
          </a:xfrm>
          <a:prstGeom prst="rect">
            <a:avLst/>
          </a:prstGeom>
          <a:blipFill>
            <a:blip r:embed="rId3" cstate="print"/>
            <a:stretch>
              <a:fillRect r="-146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6666" y="1786534"/>
            <a:ext cx="7411720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“Vanilla” </a:t>
            </a: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10" dirty="0">
                <a:latin typeface="KoPub돋움체 Medium"/>
                <a:cs typeface="KoPub돋움체 Medium"/>
              </a:rPr>
              <a:t>encoder vs </a:t>
            </a:r>
            <a:r>
              <a:rPr sz="1600" b="1" dirty="0">
                <a:latin typeface="KoPub돋움체 Medium"/>
                <a:cs typeface="KoPub돋움체 Medium"/>
              </a:rPr>
              <a:t>“ViT” </a:t>
            </a:r>
            <a:r>
              <a:rPr sz="1600" spc="-20" dirty="0">
                <a:latin typeface="KoPub돋움체 Medium"/>
                <a:cs typeface="KoPub돋움체 Medium"/>
              </a:rPr>
              <a:t>Transformer</a:t>
            </a:r>
            <a:r>
              <a:rPr sz="1600" spc="150" dirty="0">
                <a:latin typeface="KoPub돋움체 Medium"/>
                <a:cs typeface="KoPub돋움체 Medium"/>
              </a:rPr>
              <a:t> </a:t>
            </a:r>
            <a:r>
              <a:rPr sz="1600" spc="-10" dirty="0">
                <a:latin typeface="KoPub돋움체 Medium"/>
                <a:cs typeface="KoPub돋움체 Medium"/>
              </a:rPr>
              <a:t>encoder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KoPub돋움체 Medium"/>
                <a:cs typeface="KoPub돋움체 Medium"/>
              </a:rPr>
              <a:t>Layer </a:t>
            </a:r>
            <a:r>
              <a:rPr sz="1600" spc="-5" dirty="0">
                <a:latin typeface="KoPub돋움체 Medium"/>
                <a:cs typeface="KoPub돋움체 Medium"/>
              </a:rPr>
              <a:t>normalization의 위치가 </a:t>
            </a: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5" dirty="0">
                <a:latin typeface="KoPub돋움체 Medium"/>
                <a:cs typeface="KoPub돋움체 Medium"/>
              </a:rPr>
              <a:t>학습에 중요한 역할 </a:t>
            </a:r>
            <a:r>
              <a:rPr sz="1600" spc="-15" dirty="0">
                <a:latin typeface="KoPub돋움체 Medium"/>
                <a:cs typeface="KoPub돋움체 Medium"/>
              </a:rPr>
              <a:t>(Wang </a:t>
            </a:r>
            <a:r>
              <a:rPr sz="1600" spc="-5" dirty="0">
                <a:latin typeface="KoPub돋움체 Medium"/>
                <a:cs typeface="KoPub돋움체 Medium"/>
              </a:rPr>
              <a:t>et al.,</a:t>
            </a:r>
            <a:r>
              <a:rPr sz="1600" spc="35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2019)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ViT는 수정된 </a:t>
            </a: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10" dirty="0">
                <a:latin typeface="KoPub돋움체 Medium"/>
                <a:cs typeface="KoPub돋움체 Medium"/>
              </a:rPr>
              <a:t>encoder</a:t>
            </a:r>
            <a:r>
              <a:rPr sz="1600" spc="10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적용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7327" y="3314400"/>
            <a:ext cx="1487100" cy="2601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3858" y="3179204"/>
            <a:ext cx="1206884" cy="26835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28901" y="6029655"/>
            <a:ext cx="21704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맑은 고딕"/>
                <a:cs typeface="맑은 고딕"/>
              </a:rPr>
              <a:t>“Vanilla”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spc="-20" dirty="0">
                <a:latin typeface="맑은 고딕"/>
                <a:cs typeface="맑은 고딕"/>
              </a:rPr>
              <a:t>Transformer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9728" y="6056172"/>
            <a:ext cx="1834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맑은 고딕"/>
                <a:cs typeface="맑은 고딕"/>
              </a:rPr>
              <a:t>“</a:t>
            </a:r>
            <a:r>
              <a:rPr sz="1800" b="1" spc="5" dirty="0">
                <a:latin typeface="맑은 고딕"/>
                <a:cs typeface="맑은 고딕"/>
              </a:rPr>
              <a:t>ViT</a:t>
            </a:r>
            <a:r>
              <a:rPr sz="1800" spc="5" dirty="0">
                <a:latin typeface="맑은 고딕"/>
                <a:cs typeface="맑은 고딕"/>
              </a:rPr>
              <a:t>”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spc="-15" dirty="0">
                <a:latin typeface="맑은 고딕"/>
                <a:cs typeface="맑은 고딕"/>
              </a:rPr>
              <a:t>Transformer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42210" y="3422141"/>
            <a:ext cx="826135" cy="239395"/>
          </a:xfrm>
          <a:custGeom>
            <a:avLst/>
            <a:gdLst/>
            <a:ahLst/>
            <a:cxnLst/>
            <a:rect l="l" t="t" r="r" b="b"/>
            <a:pathLst>
              <a:path w="826135" h="239395">
                <a:moveTo>
                  <a:pt x="0" y="239267"/>
                </a:moveTo>
                <a:lnTo>
                  <a:pt x="826008" y="239267"/>
                </a:lnTo>
                <a:lnTo>
                  <a:pt x="826008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2210" y="4142994"/>
            <a:ext cx="826135" cy="239395"/>
          </a:xfrm>
          <a:custGeom>
            <a:avLst/>
            <a:gdLst/>
            <a:ahLst/>
            <a:cxnLst/>
            <a:rect l="l" t="t" r="r" b="b"/>
            <a:pathLst>
              <a:path w="826135" h="239395">
                <a:moveTo>
                  <a:pt x="0" y="239267"/>
                </a:moveTo>
                <a:lnTo>
                  <a:pt x="826008" y="239267"/>
                </a:lnTo>
                <a:lnTo>
                  <a:pt x="826008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3697" y="4080509"/>
            <a:ext cx="826135" cy="241300"/>
          </a:xfrm>
          <a:custGeom>
            <a:avLst/>
            <a:gdLst/>
            <a:ahLst/>
            <a:cxnLst/>
            <a:rect l="l" t="t" r="r" b="b"/>
            <a:pathLst>
              <a:path w="826135" h="241300">
                <a:moveTo>
                  <a:pt x="0" y="240792"/>
                </a:moveTo>
                <a:lnTo>
                  <a:pt x="826008" y="240792"/>
                </a:lnTo>
                <a:lnTo>
                  <a:pt x="826008" y="0"/>
                </a:lnTo>
                <a:lnTo>
                  <a:pt x="0" y="0"/>
                </a:lnTo>
                <a:lnTo>
                  <a:pt x="0" y="24079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0838" y="5136641"/>
            <a:ext cx="826135" cy="239395"/>
          </a:xfrm>
          <a:custGeom>
            <a:avLst/>
            <a:gdLst/>
            <a:ahLst/>
            <a:cxnLst/>
            <a:rect l="l" t="t" r="r" b="b"/>
            <a:pathLst>
              <a:path w="826135" h="239395">
                <a:moveTo>
                  <a:pt x="0" y="239267"/>
                </a:moveTo>
                <a:lnTo>
                  <a:pt x="826008" y="239267"/>
                </a:lnTo>
                <a:lnTo>
                  <a:pt x="826008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65122" y="3862792"/>
            <a:ext cx="3886237" cy="14730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24843" y="6095"/>
            <a:ext cx="847725" cy="1624965"/>
          </a:xfrm>
          <a:custGeom>
            <a:avLst/>
            <a:gdLst/>
            <a:ahLst/>
            <a:cxnLst/>
            <a:rect l="l" t="t" r="r" b="b"/>
            <a:pathLst>
              <a:path w="847725" h="1624964">
                <a:moveTo>
                  <a:pt x="0" y="1624583"/>
                </a:moveTo>
                <a:lnTo>
                  <a:pt x="847344" y="1624583"/>
                </a:lnTo>
                <a:lnTo>
                  <a:pt x="847344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24843" y="6095"/>
            <a:ext cx="847725" cy="1624965"/>
          </a:xfrm>
          <a:custGeom>
            <a:avLst/>
            <a:gdLst/>
            <a:ahLst/>
            <a:cxnLst/>
            <a:rect l="l" t="t" r="r" b="b"/>
            <a:pathLst>
              <a:path w="847725" h="1624964">
                <a:moveTo>
                  <a:pt x="0" y="1624583"/>
                </a:moveTo>
                <a:lnTo>
                  <a:pt x="847344" y="1624583"/>
                </a:lnTo>
                <a:lnTo>
                  <a:pt x="847344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010" y="284479"/>
            <a:ext cx="2379827" cy="35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666" y="1786534"/>
            <a:ext cx="5177155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RNN은 </a:t>
            </a:r>
            <a:r>
              <a:rPr sz="1600" spc="-5" dirty="0">
                <a:latin typeface="KoPub돋움체 Medium"/>
                <a:cs typeface="KoPub돋움체 Medium"/>
              </a:rPr>
              <a:t>오랜시간동안 </a:t>
            </a:r>
            <a:r>
              <a:rPr sz="1600" spc="-10" dirty="0">
                <a:latin typeface="KoPub돋움체 Medium"/>
                <a:cs typeface="KoPub돋움체 Medium"/>
              </a:rPr>
              <a:t>NLP </a:t>
            </a:r>
            <a:r>
              <a:rPr sz="1600" spc="-5" dirty="0">
                <a:latin typeface="KoPub돋움체 Medium"/>
                <a:cs typeface="KoPub돋움체 Medium"/>
              </a:rPr>
              <a:t>분야에서 기본 모델로써</a:t>
            </a:r>
            <a:r>
              <a:rPr sz="1600" spc="16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활용됨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KoPub돋움체 Medium"/>
                <a:cs typeface="KoPub돋움체 Medium"/>
              </a:rPr>
              <a:t>Transformer의 </a:t>
            </a:r>
            <a:r>
              <a:rPr sz="1600" spc="-5" dirty="0">
                <a:latin typeface="KoPub돋움체 Medium"/>
                <a:cs typeface="KoPub돋움체 Medium"/>
              </a:rPr>
              <a:t>등장 이후 </a:t>
            </a: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5" dirty="0">
                <a:latin typeface="KoPub돋움체 Medium"/>
                <a:cs typeface="KoPub돋움체 Medium"/>
              </a:rPr>
              <a:t>중심으로 연구</a:t>
            </a:r>
            <a:r>
              <a:rPr sz="1600" spc="17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진행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36307" y="3328415"/>
            <a:ext cx="3913632" cy="2202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927" y="1487805"/>
            <a:ext cx="3088157" cy="207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99981" y="6040627"/>
            <a:ext cx="2904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264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맑은 고딕"/>
                <a:cs typeface="맑은 고딕"/>
              </a:rPr>
              <a:t>https://arxiv.org/pdf/2101.01169.pdf  https://</a:t>
            </a:r>
            <a:r>
              <a:rPr sz="1000" spc="-5" dirty="0">
                <a:latin typeface="맑은 고딕"/>
                <a:cs typeface="맑은 고딕"/>
                <a:hlinkClick r:id="rId5"/>
              </a:rPr>
              <a:t>www.youtube.com/watch?v=S27pHKBEp30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24846" y="3307711"/>
            <a:ext cx="3257388" cy="2227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2</a:t>
            </a:fld>
            <a:endParaRPr sz="800">
              <a:latin typeface="KoPub돋움체 Medium"/>
              <a:cs typeface="KoPub돋움체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660400" cy="102235"/>
          </a:xfrm>
          <a:custGeom>
            <a:avLst/>
            <a:gdLst/>
            <a:ahLst/>
            <a:cxnLst/>
            <a:rect l="l" t="t" r="r" b="b"/>
            <a:pathLst>
              <a:path w="660400" h="102234">
                <a:moveTo>
                  <a:pt x="0" y="102108"/>
                </a:moveTo>
                <a:lnTo>
                  <a:pt x="659892" y="102108"/>
                </a:lnTo>
                <a:lnTo>
                  <a:pt x="659892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3508" y="1469771"/>
            <a:ext cx="3218892" cy="271526"/>
          </a:xfrm>
          <a:prstGeom prst="rect">
            <a:avLst/>
          </a:prstGeom>
          <a:blipFill>
            <a:blip r:embed="rId3" cstate="print"/>
            <a:stretch>
              <a:fillRect r="-146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666" y="1909063"/>
            <a:ext cx="40919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10" dirty="0">
                <a:latin typeface="KoPub돋움체 Medium"/>
                <a:cs typeface="KoPub돋움체 Medium"/>
              </a:rPr>
              <a:t>encoder: </a:t>
            </a:r>
            <a:r>
              <a:rPr sz="1600" spc="-15" dirty="0">
                <a:latin typeface="KoPub돋움체 Medium"/>
                <a:cs typeface="KoPub돋움체 Medium"/>
              </a:rPr>
              <a:t>Layer</a:t>
            </a:r>
            <a:r>
              <a:rPr sz="1600" spc="9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normalization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2262" y="4073348"/>
            <a:ext cx="1812925" cy="366767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89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700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8612" y="5120590"/>
            <a:ext cx="1800225" cy="4084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102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92909" y="4548328"/>
            <a:ext cx="114300" cy="572770"/>
          </a:xfrm>
          <a:custGeom>
            <a:avLst/>
            <a:gdLst/>
            <a:ahLst/>
            <a:cxnLst/>
            <a:rect l="l" t="t" r="r" b="b"/>
            <a:pathLst>
              <a:path w="114300" h="572770">
                <a:moveTo>
                  <a:pt x="76200" y="95250"/>
                </a:moveTo>
                <a:lnTo>
                  <a:pt x="38100" y="95250"/>
                </a:lnTo>
                <a:lnTo>
                  <a:pt x="38100" y="572770"/>
                </a:lnTo>
                <a:lnTo>
                  <a:pt x="76200" y="572770"/>
                </a:lnTo>
                <a:lnTo>
                  <a:pt x="76200" y="95250"/>
                </a:lnTo>
                <a:close/>
              </a:path>
              <a:path w="114300" h="5727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7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47135" y="4073348"/>
            <a:ext cx="1812925" cy="366767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889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00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3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53485" y="5120590"/>
            <a:ext cx="1800225" cy="40844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1025"/>
              </a:spcBef>
            </a:pPr>
            <a:r>
              <a:rPr sz="270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97780" y="4548328"/>
            <a:ext cx="114300" cy="572770"/>
          </a:xfrm>
          <a:custGeom>
            <a:avLst/>
            <a:gdLst/>
            <a:ahLst/>
            <a:cxnLst/>
            <a:rect l="l" t="t" r="r" b="b"/>
            <a:pathLst>
              <a:path w="114300" h="572770">
                <a:moveTo>
                  <a:pt x="76200" y="95250"/>
                </a:moveTo>
                <a:lnTo>
                  <a:pt x="38100" y="95250"/>
                </a:lnTo>
                <a:lnTo>
                  <a:pt x="38100" y="572770"/>
                </a:lnTo>
                <a:lnTo>
                  <a:pt x="76200" y="572770"/>
                </a:lnTo>
                <a:lnTo>
                  <a:pt x="76200" y="95250"/>
                </a:lnTo>
                <a:close/>
              </a:path>
              <a:path w="114300" h="5727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7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9167" y="3942284"/>
            <a:ext cx="333375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89098" y="3455619"/>
            <a:ext cx="114300" cy="624840"/>
          </a:xfrm>
          <a:custGeom>
            <a:avLst/>
            <a:gdLst/>
            <a:ahLst/>
            <a:cxnLst/>
            <a:rect l="l" t="t" r="r" b="b"/>
            <a:pathLst>
              <a:path w="114300" h="624839">
                <a:moveTo>
                  <a:pt x="76205" y="114172"/>
                </a:moveTo>
                <a:lnTo>
                  <a:pt x="38105" y="114426"/>
                </a:lnTo>
                <a:lnTo>
                  <a:pt x="41656" y="624459"/>
                </a:lnTo>
                <a:lnTo>
                  <a:pt x="79756" y="624205"/>
                </a:lnTo>
                <a:lnTo>
                  <a:pt x="76205" y="114172"/>
                </a:lnTo>
                <a:close/>
              </a:path>
              <a:path w="114300" h="624839">
                <a:moveTo>
                  <a:pt x="56387" y="0"/>
                </a:moveTo>
                <a:lnTo>
                  <a:pt x="0" y="114681"/>
                </a:lnTo>
                <a:lnTo>
                  <a:pt x="38105" y="114426"/>
                </a:lnTo>
                <a:lnTo>
                  <a:pt x="37973" y="95377"/>
                </a:lnTo>
                <a:lnTo>
                  <a:pt x="104744" y="95123"/>
                </a:lnTo>
                <a:lnTo>
                  <a:pt x="56387" y="0"/>
                </a:lnTo>
                <a:close/>
              </a:path>
              <a:path w="114300" h="624839">
                <a:moveTo>
                  <a:pt x="76073" y="95123"/>
                </a:moveTo>
                <a:lnTo>
                  <a:pt x="37973" y="95377"/>
                </a:lnTo>
                <a:lnTo>
                  <a:pt x="38105" y="114426"/>
                </a:lnTo>
                <a:lnTo>
                  <a:pt x="76205" y="114172"/>
                </a:lnTo>
                <a:lnTo>
                  <a:pt x="76073" y="95123"/>
                </a:lnTo>
                <a:close/>
              </a:path>
              <a:path w="114300" h="624839">
                <a:moveTo>
                  <a:pt x="104744" y="95123"/>
                </a:moveTo>
                <a:lnTo>
                  <a:pt x="76073" y="95123"/>
                </a:lnTo>
                <a:lnTo>
                  <a:pt x="76205" y="114172"/>
                </a:lnTo>
                <a:lnTo>
                  <a:pt x="114300" y="113919"/>
                </a:lnTo>
                <a:lnTo>
                  <a:pt x="104744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97780" y="3455619"/>
            <a:ext cx="114300" cy="624840"/>
          </a:xfrm>
          <a:custGeom>
            <a:avLst/>
            <a:gdLst/>
            <a:ahLst/>
            <a:cxnLst/>
            <a:rect l="l" t="t" r="r" b="b"/>
            <a:pathLst>
              <a:path w="114300" h="624839">
                <a:moveTo>
                  <a:pt x="76200" y="95250"/>
                </a:moveTo>
                <a:lnTo>
                  <a:pt x="38100" y="95250"/>
                </a:lnTo>
                <a:lnTo>
                  <a:pt x="38100" y="624332"/>
                </a:lnTo>
                <a:lnTo>
                  <a:pt x="76200" y="624332"/>
                </a:lnTo>
                <a:lnTo>
                  <a:pt x="76200" y="95250"/>
                </a:lnTo>
                <a:close/>
              </a:path>
              <a:path w="114300" h="6248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248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96000" y="5260899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96000" y="4220032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08049" y="5606745"/>
            <a:ext cx="1620520" cy="180340"/>
          </a:xfrm>
          <a:custGeom>
            <a:avLst/>
            <a:gdLst/>
            <a:ahLst/>
            <a:cxnLst/>
            <a:rect l="l" t="t" r="r" b="b"/>
            <a:pathLst>
              <a:path w="1620520" h="180339">
                <a:moveTo>
                  <a:pt x="1530095" y="0"/>
                </a:moveTo>
                <a:lnTo>
                  <a:pt x="1530095" y="44958"/>
                </a:lnTo>
                <a:lnTo>
                  <a:pt x="0" y="44958"/>
                </a:lnTo>
                <a:lnTo>
                  <a:pt x="0" y="134874"/>
                </a:lnTo>
                <a:lnTo>
                  <a:pt x="1530095" y="134874"/>
                </a:lnTo>
                <a:lnTo>
                  <a:pt x="1530095" y="179832"/>
                </a:lnTo>
                <a:lnTo>
                  <a:pt x="1620011" y="89916"/>
                </a:lnTo>
                <a:lnTo>
                  <a:pt x="15300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08049" y="5606745"/>
            <a:ext cx="1620520" cy="180340"/>
          </a:xfrm>
          <a:custGeom>
            <a:avLst/>
            <a:gdLst/>
            <a:ahLst/>
            <a:cxnLst/>
            <a:rect l="l" t="t" r="r" b="b"/>
            <a:pathLst>
              <a:path w="1620520" h="180339">
                <a:moveTo>
                  <a:pt x="0" y="44958"/>
                </a:moveTo>
                <a:lnTo>
                  <a:pt x="1530095" y="44958"/>
                </a:lnTo>
                <a:lnTo>
                  <a:pt x="1530095" y="0"/>
                </a:lnTo>
                <a:lnTo>
                  <a:pt x="1620011" y="89916"/>
                </a:lnTo>
                <a:lnTo>
                  <a:pt x="1530095" y="179832"/>
                </a:lnTo>
                <a:lnTo>
                  <a:pt x="1530095" y="134874"/>
                </a:lnTo>
                <a:lnTo>
                  <a:pt x="0" y="134874"/>
                </a:lnTo>
                <a:lnTo>
                  <a:pt x="0" y="44958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12921" y="5637225"/>
            <a:ext cx="1620520" cy="180340"/>
          </a:xfrm>
          <a:custGeom>
            <a:avLst/>
            <a:gdLst/>
            <a:ahLst/>
            <a:cxnLst/>
            <a:rect l="l" t="t" r="r" b="b"/>
            <a:pathLst>
              <a:path w="1620520" h="180339">
                <a:moveTo>
                  <a:pt x="1530095" y="0"/>
                </a:moveTo>
                <a:lnTo>
                  <a:pt x="1530095" y="44957"/>
                </a:lnTo>
                <a:lnTo>
                  <a:pt x="0" y="44957"/>
                </a:lnTo>
                <a:lnTo>
                  <a:pt x="0" y="134873"/>
                </a:lnTo>
                <a:lnTo>
                  <a:pt x="1530095" y="134873"/>
                </a:lnTo>
                <a:lnTo>
                  <a:pt x="1530095" y="179831"/>
                </a:lnTo>
                <a:lnTo>
                  <a:pt x="1620012" y="89915"/>
                </a:lnTo>
                <a:lnTo>
                  <a:pt x="15300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12921" y="5637225"/>
            <a:ext cx="1620520" cy="180340"/>
          </a:xfrm>
          <a:custGeom>
            <a:avLst/>
            <a:gdLst/>
            <a:ahLst/>
            <a:cxnLst/>
            <a:rect l="l" t="t" r="r" b="b"/>
            <a:pathLst>
              <a:path w="1620520" h="180339">
                <a:moveTo>
                  <a:pt x="0" y="44957"/>
                </a:moveTo>
                <a:lnTo>
                  <a:pt x="1530095" y="44957"/>
                </a:lnTo>
                <a:lnTo>
                  <a:pt x="1530095" y="0"/>
                </a:lnTo>
                <a:lnTo>
                  <a:pt x="1620012" y="89915"/>
                </a:lnTo>
                <a:lnTo>
                  <a:pt x="1530095" y="179831"/>
                </a:lnTo>
                <a:lnTo>
                  <a:pt x="1530095" y="134873"/>
                </a:lnTo>
                <a:lnTo>
                  <a:pt x="0" y="134873"/>
                </a:lnTo>
                <a:lnTo>
                  <a:pt x="0" y="44957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24843" y="778763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69">
                <a:moveTo>
                  <a:pt x="0" y="851915"/>
                </a:moveTo>
                <a:lnTo>
                  <a:pt x="847344" y="851915"/>
                </a:lnTo>
                <a:lnTo>
                  <a:pt x="847344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24843" y="778763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69">
                <a:moveTo>
                  <a:pt x="0" y="851915"/>
                </a:moveTo>
                <a:lnTo>
                  <a:pt x="847344" y="851915"/>
                </a:lnTo>
                <a:lnTo>
                  <a:pt x="847344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8536" y="2513025"/>
            <a:ext cx="6308090" cy="935990"/>
          </a:xfrm>
          <a:custGeom>
            <a:avLst/>
            <a:gdLst/>
            <a:ahLst/>
            <a:cxnLst/>
            <a:rect l="l" t="t" r="r" b="b"/>
            <a:pathLst>
              <a:path w="6308090" h="935989">
                <a:moveTo>
                  <a:pt x="6151880" y="0"/>
                </a:moveTo>
                <a:lnTo>
                  <a:pt x="155956" y="0"/>
                </a:lnTo>
                <a:lnTo>
                  <a:pt x="106662" y="7953"/>
                </a:lnTo>
                <a:lnTo>
                  <a:pt x="63850" y="30097"/>
                </a:lnTo>
                <a:lnTo>
                  <a:pt x="30090" y="63861"/>
                </a:lnTo>
                <a:lnTo>
                  <a:pt x="7950" y="106671"/>
                </a:lnTo>
                <a:lnTo>
                  <a:pt x="0" y="155955"/>
                </a:lnTo>
                <a:lnTo>
                  <a:pt x="0" y="779780"/>
                </a:lnTo>
                <a:lnTo>
                  <a:pt x="7950" y="829064"/>
                </a:lnTo>
                <a:lnTo>
                  <a:pt x="30090" y="871874"/>
                </a:lnTo>
                <a:lnTo>
                  <a:pt x="63850" y="905638"/>
                </a:lnTo>
                <a:lnTo>
                  <a:pt x="106662" y="927782"/>
                </a:lnTo>
                <a:lnTo>
                  <a:pt x="155956" y="935736"/>
                </a:lnTo>
                <a:lnTo>
                  <a:pt x="6151880" y="935736"/>
                </a:lnTo>
                <a:lnTo>
                  <a:pt x="6201164" y="927782"/>
                </a:lnTo>
                <a:lnTo>
                  <a:pt x="6243974" y="905638"/>
                </a:lnTo>
                <a:lnTo>
                  <a:pt x="6277738" y="871874"/>
                </a:lnTo>
                <a:lnTo>
                  <a:pt x="6299882" y="829064"/>
                </a:lnTo>
                <a:lnTo>
                  <a:pt x="6307836" y="779780"/>
                </a:lnTo>
                <a:lnTo>
                  <a:pt x="6307836" y="155955"/>
                </a:lnTo>
                <a:lnTo>
                  <a:pt x="6299882" y="106671"/>
                </a:lnTo>
                <a:lnTo>
                  <a:pt x="6277738" y="63861"/>
                </a:lnTo>
                <a:lnTo>
                  <a:pt x="6243974" y="30097"/>
                </a:lnTo>
                <a:lnTo>
                  <a:pt x="6201164" y="7953"/>
                </a:lnTo>
                <a:lnTo>
                  <a:pt x="615188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536" y="2513025"/>
            <a:ext cx="6308090" cy="935990"/>
          </a:xfrm>
          <a:custGeom>
            <a:avLst/>
            <a:gdLst/>
            <a:ahLst/>
            <a:cxnLst/>
            <a:rect l="l" t="t" r="r" b="b"/>
            <a:pathLst>
              <a:path w="6308090" h="935989">
                <a:moveTo>
                  <a:pt x="0" y="155955"/>
                </a:moveTo>
                <a:lnTo>
                  <a:pt x="7950" y="106671"/>
                </a:lnTo>
                <a:lnTo>
                  <a:pt x="30090" y="63861"/>
                </a:lnTo>
                <a:lnTo>
                  <a:pt x="63850" y="30097"/>
                </a:lnTo>
                <a:lnTo>
                  <a:pt x="106662" y="7953"/>
                </a:lnTo>
                <a:lnTo>
                  <a:pt x="155956" y="0"/>
                </a:lnTo>
                <a:lnTo>
                  <a:pt x="6151880" y="0"/>
                </a:lnTo>
                <a:lnTo>
                  <a:pt x="6201164" y="7953"/>
                </a:lnTo>
                <a:lnTo>
                  <a:pt x="6243974" y="30097"/>
                </a:lnTo>
                <a:lnTo>
                  <a:pt x="6277738" y="63861"/>
                </a:lnTo>
                <a:lnTo>
                  <a:pt x="6299882" y="106671"/>
                </a:lnTo>
                <a:lnTo>
                  <a:pt x="6307836" y="155955"/>
                </a:lnTo>
                <a:lnTo>
                  <a:pt x="6307836" y="779780"/>
                </a:lnTo>
                <a:lnTo>
                  <a:pt x="6299882" y="829064"/>
                </a:lnTo>
                <a:lnTo>
                  <a:pt x="6277738" y="871874"/>
                </a:lnTo>
                <a:lnTo>
                  <a:pt x="6243974" y="905638"/>
                </a:lnTo>
                <a:lnTo>
                  <a:pt x="6201164" y="927782"/>
                </a:lnTo>
                <a:lnTo>
                  <a:pt x="6151880" y="935736"/>
                </a:lnTo>
                <a:lnTo>
                  <a:pt x="155956" y="935736"/>
                </a:lnTo>
                <a:lnTo>
                  <a:pt x="106662" y="927782"/>
                </a:lnTo>
                <a:lnTo>
                  <a:pt x="63850" y="905638"/>
                </a:lnTo>
                <a:lnTo>
                  <a:pt x="30090" y="871874"/>
                </a:lnTo>
                <a:lnTo>
                  <a:pt x="7950" y="829064"/>
                </a:lnTo>
                <a:lnTo>
                  <a:pt x="0" y="779780"/>
                </a:lnTo>
                <a:lnTo>
                  <a:pt x="0" y="155955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283714" y="2826716"/>
            <a:ext cx="2697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맑은 고딕"/>
                <a:cs typeface="맑은 고딕"/>
              </a:rPr>
              <a:t>Multi-Head </a:t>
            </a:r>
            <a:r>
              <a:rPr spc="-5" dirty="0">
                <a:solidFill>
                  <a:srgbClr val="FFFFFF"/>
                </a:solidFill>
                <a:latin typeface="맑은 고딕"/>
                <a:cs typeface="맑은 고딕"/>
              </a:rPr>
              <a:t>Self</a:t>
            </a:r>
            <a:r>
              <a:rPr spc="-10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pc="-5" dirty="0">
                <a:solidFill>
                  <a:srgbClr val="FFFFFF"/>
                </a:solidFill>
                <a:latin typeface="맑은 고딕"/>
                <a:cs typeface="맑은 고딕"/>
              </a:rPr>
              <a:t>Attention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90F44B9-A224-CC01-524D-145F80B35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999" b="52631"/>
          <a:stretch/>
        </p:blipFill>
        <p:spPr>
          <a:xfrm>
            <a:off x="8305800" y="1799786"/>
            <a:ext cx="2514600" cy="20438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25B0A07-C385-6062-1E9B-5C2FC70C9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99" r="33000" b="52631"/>
          <a:stretch/>
        </p:blipFill>
        <p:spPr>
          <a:xfrm>
            <a:off x="8305800" y="3981145"/>
            <a:ext cx="2514600" cy="2043873"/>
          </a:xfrm>
          <a:prstGeom prst="rect">
            <a:avLst/>
          </a:prstGeom>
        </p:spPr>
      </p:pic>
      <p:sp>
        <p:nvSpPr>
          <p:cNvPr id="47" name="object 9">
            <a:extLst>
              <a:ext uri="{FF2B5EF4-FFF2-40B4-BE49-F238E27FC236}">
                <a16:creationId xmlns:a16="http://schemas.microsoft.com/office/drawing/2014/main" id="{015C6A51-15A7-8DDC-A0F7-84E894B98E9E}"/>
              </a:ext>
            </a:extLst>
          </p:cNvPr>
          <p:cNvSpPr txBox="1"/>
          <p:nvPr/>
        </p:nvSpPr>
        <p:spPr>
          <a:xfrm>
            <a:off x="7350632" y="6200038"/>
            <a:ext cx="45504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US" sz="1000" spc="-5" dirty="0">
                <a:latin typeface="맑은 고딕"/>
                <a:cs typeface="맑은 고딕"/>
              </a:rPr>
              <a:t>https://theaisummer.com/normalization/</a:t>
            </a:r>
            <a:endParaRPr sz="1000" dirty="0">
              <a:latin typeface="맑은 고딕"/>
              <a:cs typeface="맑은 고딕"/>
            </a:endParaRPr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65009877-5984-BA5A-C822-0C17120B860B}"/>
              </a:ext>
            </a:extLst>
          </p:cNvPr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F33F5B-BEE0-3550-383E-68BECAAC562E}"/>
              </a:ext>
            </a:extLst>
          </p:cNvPr>
          <p:cNvSpPr txBox="1"/>
          <p:nvPr/>
        </p:nvSpPr>
        <p:spPr>
          <a:xfrm>
            <a:off x="1414444" y="5720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660400" cy="102235"/>
          </a:xfrm>
          <a:custGeom>
            <a:avLst/>
            <a:gdLst/>
            <a:ahLst/>
            <a:cxnLst/>
            <a:rect l="l" t="t" r="r" b="b"/>
            <a:pathLst>
              <a:path w="660400" h="102234">
                <a:moveTo>
                  <a:pt x="0" y="102108"/>
                </a:moveTo>
                <a:lnTo>
                  <a:pt x="659892" y="102108"/>
                </a:lnTo>
                <a:lnTo>
                  <a:pt x="659892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6666" y="1786534"/>
            <a:ext cx="5158334" cy="7566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10" dirty="0">
                <a:latin typeface="KoPub돋움체 Medium"/>
                <a:cs typeface="KoPub돋움체 Medium"/>
              </a:rPr>
              <a:t>encoder: </a:t>
            </a:r>
            <a:r>
              <a:rPr sz="1600" spc="-5" dirty="0">
                <a:latin typeface="KoPub돋움체 Medium"/>
                <a:cs typeface="KoPub돋움체 Medium"/>
              </a:rPr>
              <a:t>Multi-head self</a:t>
            </a:r>
            <a:r>
              <a:rPr lang="en-US" sz="1600" spc="155" dirty="0">
                <a:latin typeface="KoPub돋움체 Medium"/>
                <a:cs typeface="KoPub돋움체 Medium"/>
              </a:rPr>
              <a:t>-</a:t>
            </a:r>
            <a:r>
              <a:rPr sz="1600" spc="-5" dirty="0">
                <a:latin typeface="KoPub돋움체 Medium"/>
                <a:cs typeface="KoPub돋움체 Medium"/>
              </a:rPr>
              <a:t>attention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Self</a:t>
            </a:r>
            <a:r>
              <a:rPr lang="en-US" sz="1600" spc="-5" dirty="0">
                <a:latin typeface="KoPub돋움체 Medium"/>
                <a:cs typeface="KoPub돋움체 Medium"/>
              </a:rPr>
              <a:t>-A</a:t>
            </a:r>
            <a:r>
              <a:rPr sz="1600" spc="-5" dirty="0">
                <a:latin typeface="KoPub돋움체 Medium"/>
                <a:cs typeface="KoPub돋움체 Medium"/>
              </a:rPr>
              <a:t>ttention </a:t>
            </a:r>
            <a:r>
              <a:rPr sz="1600" dirty="0">
                <a:latin typeface="KoPub돋움체 Medium"/>
                <a:cs typeface="KoPub돋움체 Medium"/>
              </a:rPr>
              <a:t>12번</a:t>
            </a:r>
            <a:r>
              <a:rPr sz="1600" spc="5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수행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508" y="1469771"/>
            <a:ext cx="3218892" cy="271526"/>
          </a:xfrm>
          <a:prstGeom prst="rect">
            <a:avLst/>
          </a:prstGeom>
          <a:blipFill>
            <a:blip r:embed="rId3" cstate="print"/>
            <a:stretch>
              <a:fillRect r="-14673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610600" y="5888837"/>
            <a:ext cx="637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768-d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0600" y="2898775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24647" y="3569970"/>
            <a:ext cx="1396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64*12=768-d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324843" y="778763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69">
                <a:moveTo>
                  <a:pt x="0" y="851915"/>
                </a:moveTo>
                <a:lnTo>
                  <a:pt x="847344" y="851915"/>
                </a:lnTo>
                <a:lnTo>
                  <a:pt x="847344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324843" y="778763"/>
            <a:ext cx="847725" cy="852169"/>
          </a:xfrm>
          <a:custGeom>
            <a:avLst/>
            <a:gdLst/>
            <a:ahLst/>
            <a:cxnLst/>
            <a:rect l="l" t="t" r="r" b="b"/>
            <a:pathLst>
              <a:path w="847725" h="852169">
                <a:moveTo>
                  <a:pt x="0" y="851915"/>
                </a:moveTo>
                <a:lnTo>
                  <a:pt x="847344" y="851915"/>
                </a:lnTo>
                <a:lnTo>
                  <a:pt x="847344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6095" y="4174235"/>
            <a:ext cx="7175500" cy="676910"/>
          </a:xfrm>
          <a:custGeom>
            <a:avLst/>
            <a:gdLst/>
            <a:ahLst/>
            <a:cxnLst/>
            <a:rect l="l" t="t" r="r" b="b"/>
            <a:pathLst>
              <a:path w="7175500" h="676910">
                <a:moveTo>
                  <a:pt x="7062216" y="0"/>
                </a:moveTo>
                <a:lnTo>
                  <a:pt x="112776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5"/>
                </a:lnTo>
                <a:lnTo>
                  <a:pt x="0" y="563880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6" y="676656"/>
                </a:lnTo>
                <a:lnTo>
                  <a:pt x="7062216" y="676656"/>
                </a:lnTo>
                <a:lnTo>
                  <a:pt x="7106090" y="667785"/>
                </a:lnTo>
                <a:lnTo>
                  <a:pt x="7141940" y="643604"/>
                </a:lnTo>
                <a:lnTo>
                  <a:pt x="7166121" y="607754"/>
                </a:lnTo>
                <a:lnTo>
                  <a:pt x="7174992" y="563880"/>
                </a:lnTo>
                <a:lnTo>
                  <a:pt x="7174992" y="112775"/>
                </a:lnTo>
                <a:lnTo>
                  <a:pt x="7166121" y="68901"/>
                </a:lnTo>
                <a:lnTo>
                  <a:pt x="7141940" y="33051"/>
                </a:lnTo>
                <a:lnTo>
                  <a:pt x="7106090" y="8870"/>
                </a:lnTo>
                <a:lnTo>
                  <a:pt x="70622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46095" y="4174235"/>
            <a:ext cx="7175500" cy="676910"/>
          </a:xfrm>
          <a:custGeom>
            <a:avLst/>
            <a:gdLst/>
            <a:ahLst/>
            <a:cxnLst/>
            <a:rect l="l" t="t" r="r" b="b"/>
            <a:pathLst>
              <a:path w="7175500" h="676910">
                <a:moveTo>
                  <a:pt x="0" y="112775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6" y="0"/>
                </a:lnTo>
                <a:lnTo>
                  <a:pt x="7062216" y="0"/>
                </a:lnTo>
                <a:lnTo>
                  <a:pt x="7106090" y="8870"/>
                </a:lnTo>
                <a:lnTo>
                  <a:pt x="7141940" y="33051"/>
                </a:lnTo>
                <a:lnTo>
                  <a:pt x="7166121" y="68901"/>
                </a:lnTo>
                <a:lnTo>
                  <a:pt x="7174992" y="112775"/>
                </a:lnTo>
                <a:lnTo>
                  <a:pt x="7174992" y="563880"/>
                </a:lnTo>
                <a:lnTo>
                  <a:pt x="7166121" y="607754"/>
                </a:lnTo>
                <a:lnTo>
                  <a:pt x="7141940" y="643604"/>
                </a:lnTo>
                <a:lnTo>
                  <a:pt x="7106090" y="667785"/>
                </a:lnTo>
                <a:lnTo>
                  <a:pt x="7062216" y="676656"/>
                </a:lnTo>
                <a:lnTo>
                  <a:pt x="112776" y="676656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80"/>
                </a:lnTo>
                <a:lnTo>
                  <a:pt x="0" y="112775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785232" y="4358767"/>
            <a:ext cx="2697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Multi-Head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Self</a:t>
            </a:r>
            <a:r>
              <a:rPr sz="1800" spc="-10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Attention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895848" y="4752803"/>
            <a:ext cx="337820" cy="142621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  <a:p>
            <a:pPr marL="22860">
              <a:lnSpc>
                <a:spcPct val="100000"/>
              </a:lnSpc>
              <a:spcBef>
                <a:spcPts val="167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4618" y="5797296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82550" algn="ctr">
              <a:lnSpc>
                <a:spcPct val="100000"/>
              </a:lnSpc>
              <a:spcBef>
                <a:spcPts val="880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68268" y="5105146"/>
            <a:ext cx="2064385" cy="34945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175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6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1" y="4856226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43881" y="5545073"/>
            <a:ext cx="114300" cy="2527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16293" y="5797296"/>
            <a:ext cx="2051685" cy="38985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81280" algn="ctr">
              <a:lnSpc>
                <a:spcPct val="100000"/>
              </a:lnSpc>
              <a:spcBef>
                <a:spcPts val="880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,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9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09943" y="5105146"/>
            <a:ext cx="2064385" cy="34945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175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56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85558" y="4856226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85558" y="5545073"/>
            <a:ext cx="114300" cy="2527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31234"/>
              </p:ext>
            </p:extLst>
          </p:nvPr>
        </p:nvGraphicFramePr>
        <p:xfrm>
          <a:off x="2667759" y="3492372"/>
          <a:ext cx="2052319" cy="43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97790">
                        <a:lnSpc>
                          <a:spcPts val="1545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950" baseline="2991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268605">
                        <a:lnSpc>
                          <a:spcPts val="944"/>
                        </a:lnSpc>
                      </a:pPr>
                      <a:r>
                        <a:rPr lang="en-US"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45"/>
                        </a:lnSpc>
                        <a:spcBef>
                          <a:spcPts val="54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950" baseline="2991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268605">
                        <a:lnSpc>
                          <a:spcPts val="944"/>
                        </a:lnSpc>
                      </a:pPr>
                      <a:r>
                        <a:rPr lang="en-US"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…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ts val="1725"/>
                        </a:lnSpc>
                      </a:pPr>
                      <a:r>
                        <a:rPr sz="2700" spc="7" baseline="-2160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𝟏𝟐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  <a:p>
                      <a:pPr marL="186055">
                        <a:lnSpc>
                          <a:spcPts val="1305"/>
                        </a:lnSpc>
                      </a:pPr>
                      <a:r>
                        <a:rPr lang="en-US" sz="1300" spc="1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,𝟏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2668268" y="2811526"/>
            <a:ext cx="2064385" cy="39562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92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lang="en-US" sz="1300" spc="1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43881" y="3931158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43881" y="3249929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18373"/>
              </p:ext>
            </p:extLst>
          </p:nvPr>
        </p:nvGraphicFramePr>
        <p:xfrm>
          <a:off x="5409309" y="3492372"/>
          <a:ext cx="2052319" cy="43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98425">
                        <a:lnSpc>
                          <a:spcPts val="1545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950" baseline="2991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268605">
                        <a:lnSpc>
                          <a:spcPts val="944"/>
                        </a:lnSpc>
                      </a:pPr>
                      <a:r>
                        <a:rPr lang="en-US"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𝟗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545"/>
                        </a:lnSpc>
                        <a:spcBef>
                          <a:spcPts val="54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950" spc="7" baseline="2991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endParaRPr sz="1950" baseline="29914" dirty="0">
                        <a:latin typeface="Cambria Math"/>
                        <a:cs typeface="Cambria Math"/>
                      </a:endParaRPr>
                    </a:p>
                    <a:p>
                      <a:pPr marL="269240">
                        <a:lnSpc>
                          <a:spcPts val="944"/>
                        </a:lnSpc>
                      </a:pPr>
                      <a:r>
                        <a:rPr lang="en-US"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𝟗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…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ts val="1725"/>
                        </a:lnSpc>
                      </a:pPr>
                      <a:r>
                        <a:rPr sz="2700" spc="7" baseline="-21604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𝑧′</a:t>
                      </a:r>
                      <a:r>
                        <a:rPr sz="13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𝟏𝟐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  <a:p>
                      <a:pPr marL="186055">
                        <a:lnSpc>
                          <a:spcPts val="1305"/>
                        </a:lnSpc>
                      </a:pPr>
                      <a:r>
                        <a:rPr lang="en-US" sz="1300" spc="1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,𝟗</a:t>
                      </a:r>
                      <a:endParaRPr sz="1300" dirty="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5409943" y="2811526"/>
            <a:ext cx="2064385" cy="395621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010" algn="ctr">
              <a:lnSpc>
                <a:spcPct val="100000"/>
              </a:lnSpc>
              <a:spcBef>
                <a:spcPts val="925"/>
              </a:spcBef>
            </a:pPr>
            <a:r>
              <a:rPr sz="2700" spc="7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lang="en-US" sz="1200" spc="5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300" spc="5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85558" y="3931158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85558" y="3249929"/>
            <a:ext cx="114300" cy="251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06516" y="2479537"/>
            <a:ext cx="327025" cy="133032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68360" y="2977895"/>
            <a:ext cx="247650" cy="3055620"/>
          </a:xfrm>
          <a:custGeom>
            <a:avLst/>
            <a:gdLst/>
            <a:ahLst/>
            <a:cxnLst/>
            <a:rect l="l" t="t" r="r" b="b"/>
            <a:pathLst>
              <a:path w="247650" h="3055620">
                <a:moveTo>
                  <a:pt x="209550" y="3017189"/>
                </a:moveTo>
                <a:lnTo>
                  <a:pt x="0" y="3017189"/>
                </a:lnTo>
                <a:lnTo>
                  <a:pt x="0" y="3055289"/>
                </a:lnTo>
                <a:lnTo>
                  <a:pt x="247650" y="3055289"/>
                </a:lnTo>
                <a:lnTo>
                  <a:pt x="247650" y="3036239"/>
                </a:lnTo>
                <a:lnTo>
                  <a:pt x="209550" y="3036239"/>
                </a:lnTo>
                <a:lnTo>
                  <a:pt x="209550" y="3017189"/>
                </a:lnTo>
                <a:close/>
              </a:path>
              <a:path w="247650" h="3055620">
                <a:moveTo>
                  <a:pt x="209550" y="57150"/>
                </a:moveTo>
                <a:lnTo>
                  <a:pt x="209550" y="3036239"/>
                </a:lnTo>
                <a:lnTo>
                  <a:pt x="228600" y="3017189"/>
                </a:lnTo>
                <a:lnTo>
                  <a:pt x="247650" y="3017189"/>
                </a:lnTo>
                <a:lnTo>
                  <a:pt x="247650" y="76200"/>
                </a:lnTo>
                <a:lnTo>
                  <a:pt x="228600" y="76200"/>
                </a:lnTo>
                <a:lnTo>
                  <a:pt x="209550" y="57150"/>
                </a:lnTo>
                <a:close/>
              </a:path>
              <a:path w="247650" h="3055620">
                <a:moveTo>
                  <a:pt x="247650" y="3017189"/>
                </a:moveTo>
                <a:lnTo>
                  <a:pt x="228600" y="3017189"/>
                </a:lnTo>
                <a:lnTo>
                  <a:pt x="209550" y="3036239"/>
                </a:lnTo>
                <a:lnTo>
                  <a:pt x="247650" y="3036239"/>
                </a:lnTo>
                <a:lnTo>
                  <a:pt x="247650" y="3017189"/>
                </a:lnTo>
                <a:close/>
              </a:path>
              <a:path w="247650" h="3055620">
                <a:moveTo>
                  <a:pt x="127000" y="0"/>
                </a:moveTo>
                <a:lnTo>
                  <a:pt x="12700" y="57150"/>
                </a:lnTo>
                <a:lnTo>
                  <a:pt x="127000" y="114300"/>
                </a:lnTo>
                <a:lnTo>
                  <a:pt x="127000" y="76200"/>
                </a:lnTo>
                <a:lnTo>
                  <a:pt x="107950" y="76200"/>
                </a:lnTo>
                <a:lnTo>
                  <a:pt x="107950" y="38100"/>
                </a:lnTo>
                <a:lnTo>
                  <a:pt x="127000" y="38100"/>
                </a:lnTo>
                <a:lnTo>
                  <a:pt x="127000" y="0"/>
                </a:lnTo>
                <a:close/>
              </a:path>
              <a:path w="247650" h="3055620">
                <a:moveTo>
                  <a:pt x="127000" y="38100"/>
                </a:moveTo>
                <a:lnTo>
                  <a:pt x="107950" y="38100"/>
                </a:lnTo>
                <a:lnTo>
                  <a:pt x="107950" y="76200"/>
                </a:lnTo>
                <a:lnTo>
                  <a:pt x="127000" y="76200"/>
                </a:lnTo>
                <a:lnTo>
                  <a:pt x="127000" y="38100"/>
                </a:lnTo>
                <a:close/>
              </a:path>
              <a:path w="247650" h="3055620">
                <a:moveTo>
                  <a:pt x="247650" y="38100"/>
                </a:moveTo>
                <a:lnTo>
                  <a:pt x="127000" y="38100"/>
                </a:lnTo>
                <a:lnTo>
                  <a:pt x="127000" y="76200"/>
                </a:lnTo>
                <a:lnTo>
                  <a:pt x="209550" y="76200"/>
                </a:lnTo>
                <a:lnTo>
                  <a:pt x="209550" y="57150"/>
                </a:lnTo>
                <a:lnTo>
                  <a:pt x="247650" y="57150"/>
                </a:lnTo>
                <a:lnTo>
                  <a:pt x="247650" y="38100"/>
                </a:lnTo>
                <a:close/>
              </a:path>
              <a:path w="247650" h="3055620">
                <a:moveTo>
                  <a:pt x="247650" y="57150"/>
                </a:moveTo>
                <a:lnTo>
                  <a:pt x="209550" y="57150"/>
                </a:lnTo>
                <a:lnTo>
                  <a:pt x="228600" y="76200"/>
                </a:lnTo>
                <a:lnTo>
                  <a:pt x="247650" y="76200"/>
                </a:lnTo>
                <a:lnTo>
                  <a:pt x="24765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785860" y="4368165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Add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69771"/>
            <a:ext cx="3218892" cy="271526"/>
          </a:xfrm>
          <a:prstGeom prst="rect">
            <a:avLst/>
          </a:prstGeom>
          <a:blipFill>
            <a:blip r:embed="rId3" cstate="print"/>
            <a:stretch>
              <a:fillRect r="-146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52078" y="4388865"/>
            <a:ext cx="226060" cy="22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56878" y="4388865"/>
            <a:ext cx="226060" cy="22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61678" y="4388865"/>
            <a:ext cx="226060" cy="227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7354" y="4388865"/>
            <a:ext cx="226060" cy="227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11614" y="4274896"/>
            <a:ext cx="19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52078" y="3704590"/>
            <a:ext cx="226060" cy="226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56878" y="3704590"/>
            <a:ext cx="226060" cy="226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61678" y="3704590"/>
            <a:ext cx="226060" cy="226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17354" y="3704590"/>
            <a:ext cx="226060" cy="226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11614" y="3589985"/>
            <a:ext cx="1949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65107" y="3924300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65107" y="3924300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65107" y="3924300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0" y="0"/>
                </a:moveTo>
                <a:lnTo>
                  <a:pt x="608965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65107" y="3924300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0" y="0"/>
                </a:moveTo>
                <a:lnTo>
                  <a:pt x="10650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69907" y="3924300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69907" y="3924300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9907" y="3924300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0" y="0"/>
                </a:moveTo>
                <a:lnTo>
                  <a:pt x="76047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65107" y="3924300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65107" y="3924300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608965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69907" y="3924300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74707" y="3924300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74707" y="3924300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0" y="0"/>
                </a:moveTo>
                <a:lnTo>
                  <a:pt x="456057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30383" y="3924300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74707" y="3924300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456057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69907" y="3924300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76047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65107" y="3924300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1065022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850626" y="4263644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50626" y="2907029"/>
            <a:ext cx="637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768</a:t>
            </a:r>
            <a:r>
              <a:rPr sz="1800" spc="5" dirty="0">
                <a:latin typeface="맑은 고딕"/>
                <a:cs typeface="맑은 고딕"/>
              </a:rPr>
              <a:t>-</a:t>
            </a:r>
            <a:r>
              <a:rPr sz="1800" dirty="0">
                <a:latin typeface="맑은 고딕"/>
                <a:cs typeface="맑은 고딕"/>
              </a:rPr>
              <a:t>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47278" y="3704590"/>
            <a:ext cx="226060" cy="226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22154" y="3704590"/>
            <a:ext cx="226060" cy="2260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52078" y="3020314"/>
            <a:ext cx="226060" cy="226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6878" y="3020314"/>
            <a:ext cx="226060" cy="226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61678" y="3020314"/>
            <a:ext cx="226060" cy="226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17354" y="3020314"/>
            <a:ext cx="226060" cy="226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611614" y="2905759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…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560307" y="3924300"/>
            <a:ext cx="305435" cy="471170"/>
          </a:xfrm>
          <a:custGeom>
            <a:avLst/>
            <a:gdLst/>
            <a:ahLst/>
            <a:cxnLst/>
            <a:rect l="l" t="t" r="r" b="b"/>
            <a:pathLst>
              <a:path w="305434" h="471170">
                <a:moveTo>
                  <a:pt x="0" y="0"/>
                </a:moveTo>
                <a:lnTo>
                  <a:pt x="30492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60307" y="3924300"/>
            <a:ext cx="609600" cy="471170"/>
          </a:xfrm>
          <a:custGeom>
            <a:avLst/>
            <a:gdLst/>
            <a:ahLst/>
            <a:cxnLst/>
            <a:rect l="l" t="t" r="r" b="b"/>
            <a:pathLst>
              <a:path w="609600" h="471170">
                <a:moveTo>
                  <a:pt x="0" y="0"/>
                </a:moveTo>
                <a:lnTo>
                  <a:pt x="609473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60307" y="3924300"/>
            <a:ext cx="914400" cy="471170"/>
          </a:xfrm>
          <a:custGeom>
            <a:avLst/>
            <a:gdLst/>
            <a:ahLst/>
            <a:cxnLst/>
            <a:rect l="l" t="t" r="r" b="b"/>
            <a:pathLst>
              <a:path w="914400" h="471170">
                <a:moveTo>
                  <a:pt x="0" y="0"/>
                </a:moveTo>
                <a:lnTo>
                  <a:pt x="91389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0307" y="3924300"/>
            <a:ext cx="1370330" cy="471170"/>
          </a:xfrm>
          <a:custGeom>
            <a:avLst/>
            <a:gdLst/>
            <a:ahLst/>
            <a:cxnLst/>
            <a:rect l="l" t="t" r="r" b="b"/>
            <a:pathLst>
              <a:path w="1370329" h="471170">
                <a:moveTo>
                  <a:pt x="0" y="0"/>
                </a:moveTo>
                <a:lnTo>
                  <a:pt x="1369949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5107" y="3924300"/>
            <a:ext cx="1369695" cy="471170"/>
          </a:xfrm>
          <a:custGeom>
            <a:avLst/>
            <a:gdLst/>
            <a:ahLst/>
            <a:cxnLst/>
            <a:rect l="l" t="t" r="r" b="b"/>
            <a:pathLst>
              <a:path w="1369695" h="471170">
                <a:moveTo>
                  <a:pt x="1369568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69907" y="3924300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1065022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474707" y="3924300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76047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30383" y="3924300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60307" y="3240023"/>
            <a:ext cx="305435" cy="471170"/>
          </a:xfrm>
          <a:custGeom>
            <a:avLst/>
            <a:gdLst/>
            <a:ahLst/>
            <a:cxnLst/>
            <a:rect l="l" t="t" r="r" b="b"/>
            <a:pathLst>
              <a:path w="305434" h="471170">
                <a:moveTo>
                  <a:pt x="30492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65107" y="3240023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65107" y="3240023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65107" y="3240023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0" y="0"/>
                </a:moveTo>
                <a:lnTo>
                  <a:pt x="608965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65107" y="3240023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0" y="0"/>
                </a:moveTo>
                <a:lnTo>
                  <a:pt x="10650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65107" y="3240023"/>
            <a:ext cx="1369695" cy="471170"/>
          </a:xfrm>
          <a:custGeom>
            <a:avLst/>
            <a:gdLst/>
            <a:ahLst/>
            <a:cxnLst/>
            <a:rect l="l" t="t" r="r" b="b"/>
            <a:pathLst>
              <a:path w="1369695" h="471170">
                <a:moveTo>
                  <a:pt x="0" y="0"/>
                </a:moveTo>
                <a:lnTo>
                  <a:pt x="1369568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60307" y="3240023"/>
            <a:ext cx="609600" cy="471170"/>
          </a:xfrm>
          <a:custGeom>
            <a:avLst/>
            <a:gdLst/>
            <a:ahLst/>
            <a:cxnLst/>
            <a:rect l="l" t="t" r="r" b="b"/>
            <a:pathLst>
              <a:path w="609600" h="471170">
                <a:moveTo>
                  <a:pt x="609473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65107" y="3240023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169907" y="3240023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69907" y="3240023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69907" y="3240023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0" y="0"/>
                </a:moveTo>
                <a:lnTo>
                  <a:pt x="76047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69907" y="3240023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0" y="0"/>
                </a:moveTo>
                <a:lnTo>
                  <a:pt x="1065022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0787253" y="3589985"/>
            <a:ext cx="7639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3072-d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60307" y="3240023"/>
            <a:ext cx="914400" cy="471170"/>
          </a:xfrm>
          <a:custGeom>
            <a:avLst/>
            <a:gdLst/>
            <a:ahLst/>
            <a:cxnLst/>
            <a:rect l="l" t="t" r="r" b="b"/>
            <a:pathLst>
              <a:path w="914400" h="471170">
                <a:moveTo>
                  <a:pt x="913892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865107" y="3240023"/>
            <a:ext cx="608965" cy="471170"/>
          </a:xfrm>
          <a:custGeom>
            <a:avLst/>
            <a:gdLst/>
            <a:ahLst/>
            <a:cxnLst/>
            <a:rect l="l" t="t" r="r" b="b"/>
            <a:pathLst>
              <a:path w="608965" h="471170">
                <a:moveTo>
                  <a:pt x="608965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69907" y="3240023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54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474707" y="3240023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474707" y="3240023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0" y="0"/>
                </a:moveTo>
                <a:lnTo>
                  <a:pt x="456057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474707" y="3240023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0" y="0"/>
                </a:moveTo>
                <a:lnTo>
                  <a:pt x="76047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0307" y="3240023"/>
            <a:ext cx="1370330" cy="471170"/>
          </a:xfrm>
          <a:custGeom>
            <a:avLst/>
            <a:gdLst/>
            <a:ahLst/>
            <a:cxnLst/>
            <a:rect l="l" t="t" r="r" b="b"/>
            <a:pathLst>
              <a:path w="1370329" h="471170">
                <a:moveTo>
                  <a:pt x="1369949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865107" y="3240023"/>
            <a:ext cx="1065530" cy="471170"/>
          </a:xfrm>
          <a:custGeom>
            <a:avLst/>
            <a:gdLst/>
            <a:ahLst/>
            <a:cxnLst/>
            <a:rect l="l" t="t" r="r" b="b"/>
            <a:pathLst>
              <a:path w="1065529" h="471170">
                <a:moveTo>
                  <a:pt x="1065022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69907" y="3240023"/>
            <a:ext cx="760730" cy="471170"/>
          </a:xfrm>
          <a:custGeom>
            <a:avLst/>
            <a:gdLst/>
            <a:ahLst/>
            <a:cxnLst/>
            <a:rect l="l" t="t" r="r" b="b"/>
            <a:pathLst>
              <a:path w="760729" h="471170">
                <a:moveTo>
                  <a:pt x="760476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474707" y="3240023"/>
            <a:ext cx="456565" cy="471170"/>
          </a:xfrm>
          <a:custGeom>
            <a:avLst/>
            <a:gdLst/>
            <a:ahLst/>
            <a:cxnLst/>
            <a:rect l="l" t="t" r="r" b="b"/>
            <a:pathLst>
              <a:path w="456565" h="471170">
                <a:moveTo>
                  <a:pt x="456057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30383" y="3240023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930383" y="3240023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0" y="0"/>
                </a:moveTo>
                <a:lnTo>
                  <a:pt x="304546" y="470662"/>
                </a:lnTo>
              </a:path>
            </a:pathLst>
          </a:custGeom>
          <a:ln w="635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95816" y="6095"/>
            <a:ext cx="2976372" cy="1638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324843" y="219456"/>
            <a:ext cx="847725" cy="634365"/>
          </a:xfrm>
          <a:custGeom>
            <a:avLst/>
            <a:gdLst/>
            <a:ahLst/>
            <a:cxnLst/>
            <a:rect l="l" t="t" r="r" b="b"/>
            <a:pathLst>
              <a:path w="847725" h="634365">
                <a:moveTo>
                  <a:pt x="0" y="633984"/>
                </a:moveTo>
                <a:lnTo>
                  <a:pt x="847344" y="633984"/>
                </a:lnTo>
                <a:lnTo>
                  <a:pt x="847344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324843" y="219456"/>
            <a:ext cx="847725" cy="634365"/>
          </a:xfrm>
          <a:custGeom>
            <a:avLst/>
            <a:gdLst/>
            <a:ahLst/>
            <a:cxnLst/>
            <a:rect l="l" t="t" r="r" b="b"/>
            <a:pathLst>
              <a:path w="847725" h="634365">
                <a:moveTo>
                  <a:pt x="0" y="633984"/>
                </a:moveTo>
                <a:lnTo>
                  <a:pt x="847344" y="633984"/>
                </a:lnTo>
                <a:lnTo>
                  <a:pt x="847344" y="0"/>
                </a:lnTo>
                <a:lnTo>
                  <a:pt x="0" y="0"/>
                </a:lnTo>
                <a:lnTo>
                  <a:pt x="0" y="633984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556666" y="1909063"/>
            <a:ext cx="2745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10" dirty="0">
                <a:latin typeface="KoPub돋움체 Medium"/>
                <a:cs typeface="KoPub돋움체 Medium"/>
              </a:rPr>
              <a:t>encoder:</a:t>
            </a:r>
            <a:r>
              <a:rPr sz="1600" spc="5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MLP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78536" y="3453384"/>
            <a:ext cx="7167880" cy="767080"/>
          </a:xfrm>
          <a:custGeom>
            <a:avLst/>
            <a:gdLst/>
            <a:ahLst/>
            <a:cxnLst/>
            <a:rect l="l" t="t" r="r" b="b"/>
            <a:pathLst>
              <a:path w="7167880" h="767079">
                <a:moveTo>
                  <a:pt x="7039610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09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1"/>
                </a:lnTo>
                <a:lnTo>
                  <a:pt x="7039610" y="766571"/>
                </a:lnTo>
                <a:lnTo>
                  <a:pt x="7089362" y="756538"/>
                </a:lnTo>
                <a:lnTo>
                  <a:pt x="7129970" y="729170"/>
                </a:lnTo>
                <a:lnTo>
                  <a:pt x="7157339" y="688562"/>
                </a:lnTo>
                <a:lnTo>
                  <a:pt x="7167372" y="638809"/>
                </a:lnTo>
                <a:lnTo>
                  <a:pt x="7167372" y="127762"/>
                </a:lnTo>
                <a:lnTo>
                  <a:pt x="7157339" y="78009"/>
                </a:lnTo>
                <a:lnTo>
                  <a:pt x="7129970" y="37401"/>
                </a:lnTo>
                <a:lnTo>
                  <a:pt x="7089362" y="10033"/>
                </a:lnTo>
                <a:lnTo>
                  <a:pt x="7039610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8536" y="3453384"/>
            <a:ext cx="7167880" cy="767080"/>
          </a:xfrm>
          <a:custGeom>
            <a:avLst/>
            <a:gdLst/>
            <a:ahLst/>
            <a:cxnLst/>
            <a:rect l="l" t="t" r="r" b="b"/>
            <a:pathLst>
              <a:path w="7167880" h="767079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7039610" y="0"/>
                </a:lnTo>
                <a:lnTo>
                  <a:pt x="7089362" y="10033"/>
                </a:lnTo>
                <a:lnTo>
                  <a:pt x="7129970" y="37401"/>
                </a:lnTo>
                <a:lnTo>
                  <a:pt x="7157339" y="78009"/>
                </a:lnTo>
                <a:lnTo>
                  <a:pt x="7167372" y="127762"/>
                </a:lnTo>
                <a:lnTo>
                  <a:pt x="7167372" y="638809"/>
                </a:lnTo>
                <a:lnTo>
                  <a:pt x="7157339" y="688562"/>
                </a:lnTo>
                <a:lnTo>
                  <a:pt x="7129970" y="729170"/>
                </a:lnTo>
                <a:lnTo>
                  <a:pt x="7089362" y="756538"/>
                </a:lnTo>
                <a:lnTo>
                  <a:pt x="7039610" y="766571"/>
                </a:lnTo>
                <a:lnTo>
                  <a:pt x="127762" y="766571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09"/>
                </a:lnTo>
                <a:lnTo>
                  <a:pt x="0" y="127762"/>
                </a:lnTo>
                <a:close/>
              </a:path>
            </a:pathLst>
          </a:custGeom>
          <a:ln w="12700">
            <a:solidFill>
              <a:srgbClr val="9DC3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824096" y="3683254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MLP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81" name="object 81"/>
          <p:cNvSpPr txBox="1"/>
          <p:nvPr/>
        </p:nvSpPr>
        <p:spPr>
          <a:xfrm>
            <a:off x="1629538" y="5124958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925"/>
              </a:spcBef>
            </a:pPr>
            <a:r>
              <a:rPr sz="2700" spc="15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sz="1300" spc="10" dirty="0">
                <a:solidFill>
                  <a:srgbClr val="FFFFFF"/>
                </a:solidFill>
                <a:latin typeface="Cambria Math"/>
                <a:cs typeface="Cambria Math"/>
              </a:rPr>
              <a:t>1,1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371213" y="5124958"/>
            <a:ext cx="2064385" cy="44450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117475" rIns="0" bIns="0" rtlCol="0">
            <a:spAutoFit/>
          </a:bodyPr>
          <a:lstStyle/>
          <a:p>
            <a:pPr marR="80010" algn="ctr">
              <a:lnSpc>
                <a:spcPct val="100000"/>
              </a:lnSpc>
              <a:spcBef>
                <a:spcPts val="925"/>
              </a:spcBef>
            </a:pPr>
            <a:r>
              <a:rPr sz="2700" spc="7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𝑧′</a:t>
            </a:r>
            <a:r>
              <a:rPr sz="1300" spc="5" dirty="0">
                <a:solidFill>
                  <a:srgbClr val="FFFFFF"/>
                </a:solidFill>
                <a:latin typeface="Cambria Math"/>
                <a:cs typeface="Cambria Math"/>
              </a:rPr>
              <a:t>1,9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852165" y="4044416"/>
            <a:ext cx="331470" cy="1511300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10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29538" y="4440682"/>
            <a:ext cx="2064385" cy="34817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048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55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spc="15" baseline="-14957" dirty="0">
                <a:solidFill>
                  <a:srgbClr val="FFFFFF"/>
                </a:solidFill>
                <a:latin typeface="Cambria Math"/>
                <a:cs typeface="Cambria Math"/>
              </a:rPr>
              <a:t>,1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71213" y="4440682"/>
            <a:ext cx="2064385" cy="348172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048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55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Normalized</a:t>
            </a:r>
            <a:r>
              <a:rPr sz="1800" spc="-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lang="en-US"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1950" baseline="-14957" dirty="0">
                <a:solidFill>
                  <a:srgbClr val="FFFFFF"/>
                </a:solidFill>
                <a:latin typeface="Cambria Math"/>
                <a:cs typeface="Cambria Math"/>
              </a:rPr>
              <a:t>,9</a:t>
            </a:r>
            <a:endParaRPr sz="1950" baseline="-14957" dirty="0">
              <a:latin typeface="Cambria Math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605151" y="4879085"/>
            <a:ext cx="114300" cy="251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46828" y="4879085"/>
            <a:ext cx="114300" cy="251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05151" y="4223765"/>
            <a:ext cx="114300" cy="223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46828" y="4223765"/>
            <a:ext cx="114300" cy="2233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635888" y="2787395"/>
            <a:ext cx="2051685" cy="4330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875"/>
              </a:spcBef>
            </a:pPr>
            <a:r>
              <a:rPr sz="2700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300" dirty="0">
                <a:solidFill>
                  <a:srgbClr val="FFFFFF"/>
                </a:solidFill>
                <a:latin typeface="Cambria Math"/>
                <a:cs typeface="Cambria Math"/>
              </a:rPr>
              <a:t>1,1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605151" y="3220973"/>
            <a:ext cx="114300" cy="2343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369943" y="2790444"/>
            <a:ext cx="2051685" cy="433070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R="78105" algn="ctr">
              <a:lnSpc>
                <a:spcPct val="100000"/>
              </a:lnSpc>
              <a:spcBef>
                <a:spcPts val="880"/>
              </a:spcBef>
            </a:pPr>
            <a:r>
              <a:rPr sz="2700" spc="-7" baseline="10802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300" spc="-5" dirty="0">
                <a:solidFill>
                  <a:srgbClr val="FFFFFF"/>
                </a:solidFill>
                <a:latin typeface="Cambria Math"/>
                <a:cs typeface="Cambria Math"/>
              </a:rPr>
              <a:t>1,9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339208" y="3224022"/>
            <a:ext cx="114300" cy="2343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422009" y="2950464"/>
            <a:ext cx="255270" cy="2416175"/>
          </a:xfrm>
          <a:custGeom>
            <a:avLst/>
            <a:gdLst/>
            <a:ahLst/>
            <a:cxnLst/>
            <a:rect l="l" t="t" r="r" b="b"/>
            <a:pathLst>
              <a:path w="255270" h="2416175">
                <a:moveTo>
                  <a:pt x="216788" y="2377948"/>
                </a:moveTo>
                <a:lnTo>
                  <a:pt x="7238" y="2377948"/>
                </a:lnTo>
                <a:lnTo>
                  <a:pt x="7238" y="2416048"/>
                </a:lnTo>
                <a:lnTo>
                  <a:pt x="254888" y="2416048"/>
                </a:lnTo>
                <a:lnTo>
                  <a:pt x="254888" y="2396998"/>
                </a:lnTo>
                <a:lnTo>
                  <a:pt x="216788" y="2396998"/>
                </a:lnTo>
                <a:lnTo>
                  <a:pt x="216788" y="2377948"/>
                </a:lnTo>
                <a:close/>
              </a:path>
              <a:path w="255270" h="2416175">
                <a:moveTo>
                  <a:pt x="216788" y="57150"/>
                </a:moveTo>
                <a:lnTo>
                  <a:pt x="216788" y="2396998"/>
                </a:lnTo>
                <a:lnTo>
                  <a:pt x="235838" y="2377948"/>
                </a:lnTo>
                <a:lnTo>
                  <a:pt x="254888" y="2377948"/>
                </a:lnTo>
                <a:lnTo>
                  <a:pt x="254888" y="76200"/>
                </a:lnTo>
                <a:lnTo>
                  <a:pt x="235838" y="76200"/>
                </a:lnTo>
                <a:lnTo>
                  <a:pt x="216788" y="57150"/>
                </a:lnTo>
                <a:close/>
              </a:path>
              <a:path w="255270" h="2416175">
                <a:moveTo>
                  <a:pt x="254888" y="2377948"/>
                </a:moveTo>
                <a:lnTo>
                  <a:pt x="235838" y="2377948"/>
                </a:lnTo>
                <a:lnTo>
                  <a:pt x="216788" y="2396998"/>
                </a:lnTo>
                <a:lnTo>
                  <a:pt x="254888" y="2396998"/>
                </a:lnTo>
                <a:lnTo>
                  <a:pt x="254888" y="2377948"/>
                </a:lnTo>
                <a:close/>
              </a:path>
              <a:path w="255270" h="24161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255270" h="24161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55270" h="2416175">
                <a:moveTo>
                  <a:pt x="25488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16788" y="76200"/>
                </a:lnTo>
                <a:lnTo>
                  <a:pt x="216788" y="57150"/>
                </a:lnTo>
                <a:lnTo>
                  <a:pt x="254888" y="57150"/>
                </a:lnTo>
                <a:lnTo>
                  <a:pt x="254888" y="38100"/>
                </a:lnTo>
                <a:close/>
              </a:path>
              <a:path w="255270" h="2416175">
                <a:moveTo>
                  <a:pt x="254888" y="57150"/>
                </a:moveTo>
                <a:lnTo>
                  <a:pt x="216788" y="57150"/>
                </a:lnTo>
                <a:lnTo>
                  <a:pt x="235838" y="76200"/>
                </a:lnTo>
                <a:lnTo>
                  <a:pt x="254888" y="76200"/>
                </a:lnTo>
                <a:lnTo>
                  <a:pt x="254888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708141" y="3954017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Add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864103" y="2643886"/>
            <a:ext cx="327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87805"/>
            <a:ext cx="3651961" cy="253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5455" y="3867598"/>
            <a:ext cx="6602199" cy="1934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4844" y="3872484"/>
            <a:ext cx="836930" cy="1682750"/>
          </a:xfrm>
          <a:custGeom>
            <a:avLst/>
            <a:gdLst/>
            <a:ahLst/>
            <a:cxnLst/>
            <a:rect l="l" t="t" r="r" b="b"/>
            <a:pathLst>
              <a:path w="836929" h="1682750">
                <a:moveTo>
                  <a:pt x="0" y="1682495"/>
                </a:moveTo>
                <a:lnTo>
                  <a:pt x="836676" y="1682495"/>
                </a:lnTo>
                <a:lnTo>
                  <a:pt x="836676" y="0"/>
                </a:lnTo>
                <a:lnTo>
                  <a:pt x="0" y="0"/>
                </a:lnTo>
                <a:lnTo>
                  <a:pt x="0" y="1682495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4844" y="3872484"/>
            <a:ext cx="836930" cy="1682750"/>
          </a:xfrm>
          <a:custGeom>
            <a:avLst/>
            <a:gdLst/>
            <a:ahLst/>
            <a:cxnLst/>
            <a:rect l="l" t="t" r="r" b="b"/>
            <a:pathLst>
              <a:path w="836929" h="1682750">
                <a:moveTo>
                  <a:pt x="0" y="1682495"/>
                </a:moveTo>
                <a:lnTo>
                  <a:pt x="836676" y="1682495"/>
                </a:lnTo>
                <a:lnTo>
                  <a:pt x="836676" y="0"/>
                </a:lnTo>
                <a:lnTo>
                  <a:pt x="0" y="0"/>
                </a:lnTo>
                <a:lnTo>
                  <a:pt x="0" y="168249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4844" y="5554979"/>
            <a:ext cx="836930" cy="234950"/>
          </a:xfrm>
          <a:custGeom>
            <a:avLst/>
            <a:gdLst/>
            <a:ahLst/>
            <a:cxnLst/>
            <a:rect l="l" t="t" r="r" b="b"/>
            <a:pathLst>
              <a:path w="836929" h="234950">
                <a:moveTo>
                  <a:pt x="0" y="234696"/>
                </a:moveTo>
                <a:lnTo>
                  <a:pt x="836676" y="234696"/>
                </a:lnTo>
                <a:lnTo>
                  <a:pt x="836676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solidFill>
            <a:srgbClr val="4471C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4844" y="5554979"/>
            <a:ext cx="836930" cy="234950"/>
          </a:xfrm>
          <a:custGeom>
            <a:avLst/>
            <a:gdLst/>
            <a:ahLst/>
            <a:cxnLst/>
            <a:rect l="l" t="t" r="r" b="b"/>
            <a:pathLst>
              <a:path w="836929" h="234950">
                <a:moveTo>
                  <a:pt x="0" y="234696"/>
                </a:moveTo>
                <a:lnTo>
                  <a:pt x="836676" y="234696"/>
                </a:lnTo>
                <a:lnTo>
                  <a:pt x="836676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9740" y="3872484"/>
            <a:ext cx="995680" cy="1682750"/>
          </a:xfrm>
          <a:custGeom>
            <a:avLst/>
            <a:gdLst/>
            <a:ahLst/>
            <a:cxnLst/>
            <a:rect l="l" t="t" r="r" b="b"/>
            <a:pathLst>
              <a:path w="995679" h="1682750">
                <a:moveTo>
                  <a:pt x="0" y="1682495"/>
                </a:moveTo>
                <a:lnTo>
                  <a:pt x="995171" y="1682495"/>
                </a:lnTo>
                <a:lnTo>
                  <a:pt x="995171" y="0"/>
                </a:lnTo>
                <a:lnTo>
                  <a:pt x="0" y="0"/>
                </a:lnTo>
                <a:lnTo>
                  <a:pt x="0" y="1682495"/>
                </a:lnTo>
                <a:close/>
              </a:path>
            </a:pathLst>
          </a:custGeom>
          <a:solidFill>
            <a:srgbClr val="FF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9740" y="3872484"/>
            <a:ext cx="995680" cy="1682750"/>
          </a:xfrm>
          <a:custGeom>
            <a:avLst/>
            <a:gdLst/>
            <a:ahLst/>
            <a:cxnLst/>
            <a:rect l="l" t="t" r="r" b="b"/>
            <a:pathLst>
              <a:path w="995679" h="1682750">
                <a:moveTo>
                  <a:pt x="0" y="1682495"/>
                </a:moveTo>
                <a:lnTo>
                  <a:pt x="995171" y="1682495"/>
                </a:lnTo>
                <a:lnTo>
                  <a:pt x="995171" y="0"/>
                </a:lnTo>
                <a:lnTo>
                  <a:pt x="0" y="0"/>
                </a:lnTo>
                <a:lnTo>
                  <a:pt x="0" y="1682495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39740" y="5554979"/>
            <a:ext cx="995680" cy="234950"/>
          </a:xfrm>
          <a:custGeom>
            <a:avLst/>
            <a:gdLst/>
            <a:ahLst/>
            <a:cxnLst/>
            <a:rect l="l" t="t" r="r" b="b"/>
            <a:pathLst>
              <a:path w="995679" h="234950">
                <a:moveTo>
                  <a:pt x="0" y="234696"/>
                </a:moveTo>
                <a:lnTo>
                  <a:pt x="995171" y="234696"/>
                </a:lnTo>
                <a:lnTo>
                  <a:pt x="995171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solidFill>
            <a:srgbClr val="4471C4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9740" y="5554979"/>
            <a:ext cx="995680" cy="234950"/>
          </a:xfrm>
          <a:custGeom>
            <a:avLst/>
            <a:gdLst/>
            <a:ahLst/>
            <a:cxnLst/>
            <a:rect l="l" t="t" r="r" b="b"/>
            <a:pathLst>
              <a:path w="995679" h="234950">
                <a:moveTo>
                  <a:pt x="0" y="234696"/>
                </a:moveTo>
                <a:lnTo>
                  <a:pt x="995171" y="234696"/>
                </a:lnTo>
                <a:lnTo>
                  <a:pt x="995171" y="0"/>
                </a:lnTo>
                <a:lnTo>
                  <a:pt x="0" y="0"/>
                </a:lnTo>
                <a:lnTo>
                  <a:pt x="0" y="234696"/>
                </a:lnTo>
                <a:close/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6666" y="1786534"/>
            <a:ext cx="9681210" cy="19431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5" dirty="0">
                <a:latin typeface="KoPub돋움체 Medium"/>
                <a:cs typeface="KoPub돋움체 Medium"/>
              </a:rPr>
              <a:t>Transfer </a:t>
            </a:r>
            <a:r>
              <a:rPr sz="1600" spc="-10" dirty="0">
                <a:latin typeface="KoPub돋움체 Medium"/>
                <a:cs typeface="KoPub돋움체 Medium"/>
              </a:rPr>
              <a:t>learning </a:t>
            </a:r>
            <a:r>
              <a:rPr sz="1600" spc="-5" dirty="0">
                <a:latin typeface="KoPub돋움체 Medium"/>
                <a:cs typeface="KoPub돋움체 Medium"/>
              </a:rPr>
              <a:t>성능</a:t>
            </a:r>
            <a:r>
              <a:rPr sz="1600" spc="10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비교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Pre-training </a:t>
            </a:r>
            <a:r>
              <a:rPr sz="1600" spc="-5" dirty="0">
                <a:latin typeface="KoPub돋움체 Medium"/>
                <a:cs typeface="KoPub돋움체 Medium"/>
              </a:rPr>
              <a:t>이미지 resolution(224*224) → Fine-tuning 이미지 resolution(384*384) </a:t>
            </a:r>
            <a:r>
              <a:rPr sz="1600" spc="-25" dirty="0">
                <a:latin typeface="KoPub돋움체 Medium"/>
                <a:cs typeface="KoPub돋움체 Medium"/>
              </a:rPr>
              <a:t>(Touvron </a:t>
            </a:r>
            <a:r>
              <a:rPr sz="1600" spc="-5" dirty="0">
                <a:latin typeface="KoPub돋움체 Medium"/>
                <a:cs typeface="KoPub돋움체 Medium"/>
              </a:rPr>
              <a:t>et al.,</a:t>
            </a:r>
            <a:r>
              <a:rPr sz="1600" spc="31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2019)</a:t>
            </a:r>
            <a:endParaRPr sz="1600" dirty="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Big </a:t>
            </a:r>
            <a:r>
              <a:rPr sz="1600" spc="-20" dirty="0">
                <a:latin typeface="KoPub돋움체 Medium"/>
                <a:cs typeface="KoPub돋움체 Medium"/>
              </a:rPr>
              <a:t>Transfer보다 </a:t>
            </a:r>
            <a:r>
              <a:rPr sz="1600" spc="-5" dirty="0">
                <a:latin typeface="KoPub돋움체 Medium"/>
                <a:cs typeface="KoPub돋움체 Medium"/>
              </a:rPr>
              <a:t>사용하는 </a:t>
            </a:r>
            <a:r>
              <a:rPr sz="1600" spc="-5" dirty="0">
                <a:solidFill>
                  <a:srgbClr val="4471C4"/>
                </a:solidFill>
                <a:latin typeface="KoPub돋움체 Medium"/>
                <a:cs typeface="KoPub돋움체 Medium"/>
              </a:rPr>
              <a:t>자원↓</a:t>
            </a:r>
            <a:r>
              <a:rPr sz="1600" spc="-5" dirty="0">
                <a:latin typeface="KoPub돋움체 Medium"/>
                <a:cs typeface="KoPub돋움체 Medium"/>
              </a:rPr>
              <a:t>/</a:t>
            </a:r>
            <a:r>
              <a:rPr sz="1600" spc="-5" dirty="0">
                <a:solidFill>
                  <a:srgbClr val="FF0000"/>
                </a:solidFill>
                <a:latin typeface="KoPub돋움체 Medium"/>
                <a:cs typeface="KoPub돋움체 Medium"/>
              </a:rPr>
              <a:t>성능↑ </a:t>
            </a:r>
            <a:r>
              <a:rPr sz="1600" spc="-5" dirty="0">
                <a:latin typeface="KoPub돋움체 Medium"/>
                <a:cs typeface="KoPub돋움체 Medium"/>
              </a:rPr>
              <a:t>→ 효율적인 사전 학습</a:t>
            </a:r>
            <a:r>
              <a:rPr sz="1600" spc="204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가능</a:t>
            </a:r>
            <a:endParaRPr sz="1600" dirty="0">
              <a:latin typeface="KoPub돋움체 Medium"/>
              <a:cs typeface="KoPub돋움체 Mediu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641600" marR="5182235" indent="10160">
              <a:lnSpc>
                <a:spcPct val="100000"/>
              </a:lnSpc>
            </a:pPr>
            <a:r>
              <a:rPr sz="1600" spc="-10" dirty="0">
                <a:latin typeface="KoPub돋움체 Medium"/>
                <a:cs typeface="KoPub돋움체 Medium"/>
              </a:rPr>
              <a:t>Pre-training </a:t>
            </a:r>
            <a:r>
              <a:rPr sz="1600" spc="-5" dirty="0">
                <a:latin typeface="KoPub돋움체 Medium"/>
                <a:cs typeface="KoPub돋움체 Medium"/>
              </a:rPr>
              <a:t>dataset  </a:t>
            </a:r>
            <a:r>
              <a:rPr sz="1600" spc="-10" dirty="0">
                <a:latin typeface="KoPub돋움체 Medium"/>
                <a:cs typeface="KoPub돋움체 Medium"/>
              </a:rPr>
              <a:t>(Pre-training </a:t>
            </a:r>
            <a:r>
              <a:rPr sz="1600" spc="-5" dirty="0">
                <a:latin typeface="KoPub돋움체 Medium"/>
                <a:cs typeface="KoPub돋움체 Medium"/>
              </a:rPr>
              <a:t>model)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123" y="4605020"/>
            <a:ext cx="11023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KoPub돋움체 Medium"/>
                <a:cs typeface="KoPub돋움체 Medium"/>
              </a:rPr>
              <a:t>Fine-tuning  dataset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08965" y="3517910"/>
            <a:ext cx="2890967" cy="2376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60C7C-3D16-A4E0-9457-3D07E3CEA268}"/>
              </a:ext>
            </a:extLst>
          </p:cNvPr>
          <p:cNvSpPr txBox="1"/>
          <p:nvPr/>
        </p:nvSpPr>
        <p:spPr>
          <a:xfrm>
            <a:off x="1335136" y="5839939"/>
            <a:ext cx="449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TPUv3-core-days : </a:t>
            </a:r>
            <a:r>
              <a:rPr lang="ko-KR" altLang="en-US" sz="1200" dirty="0"/>
              <a:t>하루 기준 사용된 </a:t>
            </a:r>
            <a:r>
              <a:rPr lang="en-US" altLang="ko-KR" sz="1200" dirty="0"/>
              <a:t>TPU core </a:t>
            </a:r>
            <a:r>
              <a:rPr lang="ko-KR" altLang="en-US" sz="1200" dirty="0"/>
              <a:t>개수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6477254" cy="44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508" y="1487805"/>
            <a:ext cx="3651961" cy="253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666" y="1786534"/>
            <a:ext cx="7661909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학습데이터가 충분하지 않을 경우 </a:t>
            </a:r>
            <a:r>
              <a:rPr sz="1600" spc="-10" dirty="0">
                <a:latin typeface="KoPub돋움체 Medium"/>
                <a:cs typeface="KoPub돋움체 Medium"/>
              </a:rPr>
              <a:t>CNN </a:t>
            </a:r>
            <a:r>
              <a:rPr sz="1600" spc="-5" dirty="0">
                <a:latin typeface="KoPub돋움체 Medium"/>
                <a:cs typeface="KoPub돋움체 Medium"/>
              </a:rPr>
              <a:t>모델보다 성능</a:t>
            </a:r>
            <a:r>
              <a:rPr sz="1600" spc="18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감소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CNN에 </a:t>
            </a:r>
            <a:r>
              <a:rPr sz="1600" spc="-5" dirty="0">
                <a:latin typeface="KoPub돋움체 Medium"/>
                <a:cs typeface="KoPub돋움체 Medium"/>
              </a:rPr>
              <a:t>비해 inductive bias↓ / inductive bias까지 학습하기 위해 많은 양의 데이터</a:t>
            </a:r>
            <a:r>
              <a:rPr sz="1600" spc="28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필요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0000" y="2976420"/>
            <a:ext cx="4022040" cy="2727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010" y="284479"/>
            <a:ext cx="2379827" cy="359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6666" y="1786534"/>
            <a:ext cx="6864350" cy="11226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Non-local </a:t>
            </a:r>
            <a:r>
              <a:rPr sz="1600" spc="-5" dirty="0">
                <a:latin typeface="KoPub돋움체 Medium"/>
                <a:cs typeface="KoPub돋움체 Medium"/>
              </a:rPr>
              <a:t>neural </a:t>
            </a:r>
            <a:r>
              <a:rPr sz="1600" spc="-10" dirty="0">
                <a:latin typeface="KoPub돋움체 Medium"/>
                <a:cs typeface="KoPub돋움체 Medium"/>
              </a:rPr>
              <a:t>networks </a:t>
            </a:r>
            <a:r>
              <a:rPr sz="1600" spc="-15" dirty="0">
                <a:latin typeface="KoPub돋움체 Medium"/>
                <a:cs typeface="KoPub돋움체 Medium"/>
              </a:rPr>
              <a:t>(Wang </a:t>
            </a:r>
            <a:r>
              <a:rPr sz="1600" spc="-5" dirty="0">
                <a:latin typeface="KoPub돋움체 Medium"/>
                <a:cs typeface="KoPub돋움체 Medium"/>
              </a:rPr>
              <a:t>et al.,</a:t>
            </a:r>
            <a:r>
              <a:rPr sz="1600" spc="13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2018)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Stand-alone </a:t>
            </a:r>
            <a:r>
              <a:rPr sz="1600" spc="-5" dirty="0">
                <a:latin typeface="KoPub돋움체 Medium"/>
                <a:cs typeface="KoPub돋움체 Medium"/>
              </a:rPr>
              <a:t>self-attention in vision models </a:t>
            </a:r>
            <a:r>
              <a:rPr sz="1600" spc="-10" dirty="0">
                <a:latin typeface="KoPub돋움체 Medium"/>
                <a:cs typeface="KoPub돋움체 Medium"/>
              </a:rPr>
              <a:t>(Ramachandran </a:t>
            </a:r>
            <a:r>
              <a:rPr sz="1600" spc="-5" dirty="0">
                <a:latin typeface="KoPub돋움체 Medium"/>
                <a:cs typeface="KoPub돋움체 Medium"/>
              </a:rPr>
              <a:t>et</a:t>
            </a:r>
            <a:r>
              <a:rPr sz="1600" spc="29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al.,2019)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Axial-DeepLab </a:t>
            </a:r>
            <a:r>
              <a:rPr sz="1600" spc="-15" dirty="0">
                <a:latin typeface="KoPub돋움체 Medium"/>
                <a:cs typeface="KoPub돋움체 Medium"/>
              </a:rPr>
              <a:t>(Wang </a:t>
            </a:r>
            <a:r>
              <a:rPr sz="1600" spc="-5" dirty="0">
                <a:latin typeface="KoPub돋움체 Medium"/>
                <a:cs typeface="KoPub돋움체 Medium"/>
              </a:rPr>
              <a:t>et al.,</a:t>
            </a:r>
            <a:r>
              <a:rPr sz="1600" spc="9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2020)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366" y="4106443"/>
            <a:ext cx="5286375" cy="6303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  <a:tabLst>
                <a:tab pos="286385" algn="l"/>
              </a:tabLst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sz="1600" spc="-5" dirty="0">
                <a:solidFill>
                  <a:srgbClr val="FF0000"/>
                </a:solidFill>
                <a:latin typeface="KoPub돋움체 Medium"/>
                <a:cs typeface="KoPub돋움체 Medium"/>
              </a:rPr>
              <a:t>Vision </a:t>
            </a:r>
            <a:r>
              <a:rPr sz="1600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Transformer </a:t>
            </a:r>
            <a:r>
              <a:rPr sz="1600" spc="-5" dirty="0">
                <a:solidFill>
                  <a:srgbClr val="FF0000"/>
                </a:solidFill>
                <a:latin typeface="KoPub돋움체 Medium"/>
                <a:cs typeface="KoPub돋움체 Medium"/>
              </a:rPr>
              <a:t>(Dosovitskiy et al.,</a:t>
            </a:r>
            <a:r>
              <a:rPr sz="1600" spc="145" dirty="0">
                <a:solidFill>
                  <a:srgbClr val="FF0000"/>
                </a:solidFill>
                <a:latin typeface="KoPub돋움체 Medium"/>
                <a:cs typeface="KoPub돋움체 Medium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KoPub돋움체 Medium"/>
                <a:cs typeface="KoPub돋움체 Medium"/>
              </a:rPr>
              <a:t>2020)</a:t>
            </a:r>
            <a:endParaRPr sz="1600" dirty="0">
              <a:solidFill>
                <a:srgbClr val="FF0000"/>
              </a:solidFill>
              <a:latin typeface="KoPub돋움체 Medium"/>
              <a:cs typeface="KoPub돋움체 Medium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tabLst>
                <a:tab pos="286385" algn="l"/>
              </a:tabLst>
            </a:pPr>
            <a:r>
              <a:rPr sz="1600" spc="-5" dirty="0">
                <a:latin typeface="Arial"/>
                <a:cs typeface="Arial"/>
              </a:rPr>
              <a:t>•	</a:t>
            </a:r>
            <a:r>
              <a:rPr sz="1600" spc="-5" dirty="0">
                <a:latin typeface="KoPub돋움체 Medium"/>
                <a:cs typeface="KoPub돋움체 Medium"/>
              </a:rPr>
              <a:t>Data efficient image </a:t>
            </a:r>
            <a:r>
              <a:rPr sz="1600" spc="-20" dirty="0">
                <a:latin typeface="KoPub돋움체 Medium"/>
                <a:cs typeface="KoPub돋움체 Medium"/>
              </a:rPr>
              <a:t>Transformer </a:t>
            </a:r>
            <a:r>
              <a:rPr sz="1600" spc="-25" dirty="0">
                <a:latin typeface="KoPub돋움체 Medium"/>
                <a:cs typeface="KoPub돋움체 Medium"/>
              </a:rPr>
              <a:t>(Touvron </a:t>
            </a:r>
            <a:r>
              <a:rPr sz="1600" spc="-5" dirty="0">
                <a:latin typeface="KoPub돋움체 Medium"/>
                <a:cs typeface="KoPub돋움체 Medium"/>
              </a:rPr>
              <a:t>et al.,</a:t>
            </a:r>
            <a:r>
              <a:rPr sz="1600" spc="23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2020)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666" y="4835778"/>
            <a:ext cx="2980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TransGAN </a:t>
            </a:r>
            <a:r>
              <a:rPr sz="1600" spc="-5" dirty="0">
                <a:latin typeface="KoPub돋움체 Medium"/>
                <a:cs typeface="KoPub돋움체 Medium"/>
              </a:rPr>
              <a:t>(Jiang et al.,</a:t>
            </a:r>
            <a:r>
              <a:rPr sz="1600" spc="4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2021)</a:t>
            </a:r>
            <a:endParaRPr sz="1600" dirty="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1558" y="2009978"/>
            <a:ext cx="116288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2705">
              <a:lnSpc>
                <a:spcPct val="100000"/>
              </a:lnSpc>
              <a:spcBef>
                <a:spcPts val="100"/>
              </a:spcBef>
            </a:pPr>
            <a:r>
              <a:rPr lang="en-US" altLang="ko-KR" dirty="0"/>
              <a:t>[</a:t>
            </a:r>
            <a:r>
              <a:rPr lang="ko-KR" altLang="en-US" dirty="0"/>
              <a:t>과거</a:t>
            </a:r>
            <a:r>
              <a:rPr lang="en-US" altLang="ko-KR" dirty="0"/>
              <a:t>]</a:t>
            </a:r>
            <a:br>
              <a:rPr lang="en-US" dirty="0"/>
            </a:br>
            <a:r>
              <a:rPr dirty="0" err="1"/>
              <a:t>CNN에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self </a:t>
            </a:r>
            <a:r>
              <a:rPr spc="-5" dirty="0">
                <a:solidFill>
                  <a:srgbClr val="FF0000"/>
                </a:solidFill>
              </a:rPr>
              <a:t>attention</a:t>
            </a:r>
            <a:r>
              <a:rPr spc="-5" dirty="0"/>
              <a:t>을 </a:t>
            </a:r>
            <a:r>
              <a:rPr dirty="0"/>
              <a:t>어떻게</a:t>
            </a:r>
            <a:r>
              <a:rPr spc="-45" dirty="0"/>
              <a:t> </a:t>
            </a:r>
            <a:r>
              <a:rPr dirty="0"/>
              <a:t>적용할까?</a:t>
            </a:r>
          </a:p>
        </p:txBody>
      </p:sp>
      <p:sp>
        <p:nvSpPr>
          <p:cNvPr id="9" name="object 9"/>
          <p:cNvSpPr/>
          <p:nvPr/>
        </p:nvSpPr>
        <p:spPr>
          <a:xfrm>
            <a:off x="9624059" y="2994660"/>
            <a:ext cx="603885" cy="906780"/>
          </a:xfrm>
          <a:custGeom>
            <a:avLst/>
            <a:gdLst/>
            <a:ahLst/>
            <a:cxnLst/>
            <a:rect l="l" t="t" r="r" b="b"/>
            <a:pathLst>
              <a:path w="603884" h="906779">
                <a:moveTo>
                  <a:pt x="603504" y="605027"/>
                </a:moveTo>
                <a:lnTo>
                  <a:pt x="0" y="605027"/>
                </a:lnTo>
                <a:lnTo>
                  <a:pt x="301751" y="906779"/>
                </a:lnTo>
                <a:lnTo>
                  <a:pt x="603504" y="605027"/>
                </a:lnTo>
                <a:close/>
              </a:path>
              <a:path w="603884" h="906779">
                <a:moveTo>
                  <a:pt x="452628" y="0"/>
                </a:moveTo>
                <a:lnTo>
                  <a:pt x="150875" y="0"/>
                </a:lnTo>
                <a:lnTo>
                  <a:pt x="150875" y="605027"/>
                </a:lnTo>
                <a:lnTo>
                  <a:pt x="452628" y="605027"/>
                </a:lnTo>
                <a:lnTo>
                  <a:pt x="45262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4059" y="2994660"/>
            <a:ext cx="603885" cy="906780"/>
          </a:xfrm>
          <a:custGeom>
            <a:avLst/>
            <a:gdLst/>
            <a:ahLst/>
            <a:cxnLst/>
            <a:rect l="l" t="t" r="r" b="b"/>
            <a:pathLst>
              <a:path w="603884" h="906779">
                <a:moveTo>
                  <a:pt x="0" y="605027"/>
                </a:moveTo>
                <a:lnTo>
                  <a:pt x="150875" y="605027"/>
                </a:lnTo>
                <a:lnTo>
                  <a:pt x="150875" y="0"/>
                </a:lnTo>
                <a:lnTo>
                  <a:pt x="452628" y="0"/>
                </a:lnTo>
                <a:lnTo>
                  <a:pt x="452628" y="605027"/>
                </a:lnTo>
                <a:lnTo>
                  <a:pt x="603504" y="605027"/>
                </a:lnTo>
                <a:lnTo>
                  <a:pt x="301751" y="906779"/>
                </a:lnTo>
                <a:lnTo>
                  <a:pt x="0" y="605027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61146" y="4799203"/>
            <a:ext cx="3529329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[</a:t>
            </a:r>
            <a:r>
              <a:rPr lang="ko-KR" altLang="en-US" sz="1800" b="1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최근</a:t>
            </a:r>
            <a:r>
              <a:rPr lang="en-US" altLang="ko-KR" sz="1800" b="1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]</a:t>
            </a:r>
            <a:endParaRPr lang="en-US" sz="1800" b="1" spc="-20" dirty="0">
              <a:solidFill>
                <a:srgbClr val="FF0000"/>
              </a:solidFill>
              <a:latin typeface="KoPub돋움체 Medium"/>
              <a:cs typeface="KoPub돋움체 Medi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Transformer </a:t>
            </a:r>
            <a:r>
              <a:rPr sz="1800" dirty="0">
                <a:latin typeface="KoPub돋움체 Medium"/>
                <a:cs typeface="KoPub돋움체 Medium"/>
              </a:rPr>
              <a:t>모델 자체를 이용해보자!</a:t>
            </a:r>
          </a:p>
        </p:txBody>
      </p:sp>
      <p:sp>
        <p:nvSpPr>
          <p:cNvPr id="14" name="object 14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032" y="1487805"/>
            <a:ext cx="3609035" cy="253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49677" y="3027045"/>
            <a:ext cx="567055" cy="327025"/>
          </a:xfrm>
          <a:prstGeom prst="rect">
            <a:avLst/>
          </a:prstGeom>
        </p:spPr>
        <p:txBody>
          <a:bodyPr vert="vert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3</a:t>
            </a:fld>
            <a:endParaRPr sz="800">
              <a:latin typeface="KoPub돋움체 Medium"/>
              <a:cs typeface="KoPub돋움체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9677" y="5253354"/>
            <a:ext cx="567055" cy="327025"/>
          </a:xfrm>
          <a:prstGeom prst="rect">
            <a:avLst/>
          </a:prstGeom>
        </p:spPr>
        <p:txBody>
          <a:bodyPr vert="vert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200" dirty="0">
                <a:latin typeface="맑은 고딕"/>
                <a:cs typeface="맑은 고딕"/>
              </a:rPr>
              <a:t>…</a:t>
            </a:r>
            <a:endParaRPr sz="3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BB8B55-8CB7-F224-39D3-77C83E58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0" y="1446458"/>
            <a:ext cx="10800000" cy="396508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23BF568F-94D0-2164-7A3B-6F6322CE4AFB}"/>
              </a:ext>
            </a:extLst>
          </p:cNvPr>
          <p:cNvSpPr/>
          <p:nvPr/>
        </p:nvSpPr>
        <p:spPr>
          <a:xfrm>
            <a:off x="388010" y="284479"/>
            <a:ext cx="2379827" cy="359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5D53E6-9BDE-0241-9B13-FB522B6FA6B9}"/>
              </a:ext>
            </a:extLst>
          </p:cNvPr>
          <p:cNvCxnSpPr/>
          <p:nvPr/>
        </p:nvCxnSpPr>
        <p:spPr>
          <a:xfrm flipV="1">
            <a:off x="7696200" y="1447800"/>
            <a:ext cx="1600200" cy="39637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1">
            <a:extLst>
              <a:ext uri="{FF2B5EF4-FFF2-40B4-BE49-F238E27FC236}">
                <a16:creationId xmlns:a16="http://schemas.microsoft.com/office/drawing/2014/main" id="{F7EA18EC-60C6-CB0E-22D8-E0D1B2D07E2E}"/>
              </a:ext>
            </a:extLst>
          </p:cNvPr>
          <p:cNvSpPr txBox="1"/>
          <p:nvPr/>
        </p:nvSpPr>
        <p:spPr>
          <a:xfrm>
            <a:off x="8229600" y="5562600"/>
            <a:ext cx="35293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0000"/>
                </a:solidFill>
                <a:latin typeface="KoPub돋움체 Medium"/>
                <a:cs typeface="KoPub돋움체 Medium"/>
              </a:rPr>
              <a:t>Transformer </a:t>
            </a:r>
            <a:r>
              <a:rPr sz="1800" dirty="0">
                <a:latin typeface="KoPub돋움체 Medium"/>
                <a:cs typeface="KoPub돋움체 Medium"/>
              </a:rPr>
              <a:t>모델 자체를 이용해보자!</a:t>
            </a:r>
          </a:p>
        </p:txBody>
      </p:sp>
    </p:spTree>
    <p:extLst>
      <p:ext uri="{BB962C8B-B14F-4D97-AF65-F5344CB8AC3E}">
        <p14:creationId xmlns:p14="http://schemas.microsoft.com/office/powerpoint/2010/main" val="271973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032" y="1487805"/>
            <a:ext cx="3499307" cy="207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666" y="1786534"/>
            <a:ext cx="4328795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latin typeface="KoPub돋움체 Medium"/>
                <a:cs typeface="KoPub돋움체 Medium"/>
              </a:rPr>
              <a:t>Transformer: </a:t>
            </a:r>
            <a:r>
              <a:rPr sz="1600" spc="-5" dirty="0">
                <a:solidFill>
                  <a:srgbClr val="FF0000"/>
                </a:solidFill>
                <a:latin typeface="KoPub돋움체 Medium"/>
                <a:cs typeface="KoPub돋움체 Medium"/>
              </a:rPr>
              <a:t>Attention</a:t>
            </a:r>
            <a:r>
              <a:rPr sz="1600" spc="-5" dirty="0">
                <a:latin typeface="KoPub돋움체 Medium"/>
                <a:cs typeface="KoPub돋움체 Medium"/>
              </a:rPr>
              <a:t>만을 활용해 모델</a:t>
            </a:r>
            <a:r>
              <a:rPr sz="1600" spc="15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구축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KoPub돋움체 Medium"/>
                <a:cs typeface="KoPub돋움체 Medium"/>
              </a:rPr>
              <a:t>Transformer의 </a:t>
            </a:r>
            <a:r>
              <a:rPr sz="1600" spc="-5" dirty="0">
                <a:latin typeface="KoPub돋움체 Medium"/>
                <a:cs typeface="KoPub돋움체 Medium"/>
              </a:rPr>
              <a:t>핵심 아이디어 → Self</a:t>
            </a:r>
            <a:r>
              <a:rPr sz="1600" spc="6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Attention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0185" y="3152725"/>
            <a:ext cx="3547154" cy="2049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9000" y="1112068"/>
            <a:ext cx="3276600" cy="5118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7364" y="5386196"/>
            <a:ext cx="2185036" cy="561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KoPub돋움체 Medium"/>
                <a:cs typeface="KoPub돋움체 Medium"/>
              </a:rPr>
              <a:t>NIPS</a:t>
            </a:r>
            <a:r>
              <a:rPr sz="1200" spc="-5" dirty="0">
                <a:latin typeface="KoPub돋움체 Medium"/>
                <a:cs typeface="KoPub돋움체 Medium"/>
              </a:rPr>
              <a:t> (2017)</a:t>
            </a:r>
            <a:endParaRPr sz="1200" dirty="0">
              <a:latin typeface="KoPub돋움체 Medium"/>
              <a:cs typeface="KoPub돋움체 Medium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spc="-5" dirty="0">
                <a:latin typeface="KoPub돋움체 Medium"/>
                <a:cs typeface="KoPub돋움체 Medium"/>
              </a:rPr>
              <a:t>인용횟수: </a:t>
            </a:r>
            <a:r>
              <a:rPr lang="en-US" sz="1200" b="1" spc="-5" dirty="0">
                <a:latin typeface="KoPub돋움체 Medium"/>
                <a:cs typeface="KoPub돋움체 Medium"/>
              </a:rPr>
              <a:t>84,727</a:t>
            </a:r>
            <a:r>
              <a:rPr sz="1200" spc="-25" dirty="0">
                <a:latin typeface="KoPub돋움체 Medium"/>
                <a:cs typeface="KoPub돋움체 Medium"/>
              </a:rPr>
              <a:t> </a:t>
            </a:r>
            <a:r>
              <a:rPr sz="1200" spc="-5" dirty="0">
                <a:latin typeface="KoPub돋움체 Medium"/>
                <a:cs typeface="KoPub돋움체 Medium"/>
              </a:rPr>
              <a:t>(202</a:t>
            </a:r>
            <a:r>
              <a:rPr lang="en-US" sz="1200" spc="-5" dirty="0">
                <a:latin typeface="KoPub돋움체 Medium"/>
                <a:cs typeface="KoPub돋움체 Medium"/>
              </a:rPr>
              <a:t>3</a:t>
            </a:r>
            <a:r>
              <a:rPr sz="1200" spc="-5" dirty="0">
                <a:latin typeface="KoPub돋움체 Medium"/>
                <a:cs typeface="KoPub돋움체 Medium"/>
              </a:rPr>
              <a:t>.0</a:t>
            </a:r>
            <a:r>
              <a:rPr lang="en-US" sz="1200" spc="-5" dirty="0">
                <a:latin typeface="KoPub돋움체 Medium"/>
                <a:cs typeface="KoPub돋움체 Medium"/>
              </a:rPr>
              <a:t>8</a:t>
            </a:r>
            <a:r>
              <a:rPr sz="1200" spc="-5" dirty="0">
                <a:latin typeface="KoPub돋움체 Medium"/>
                <a:cs typeface="KoPub돋움체 Medium"/>
              </a:rPr>
              <a:t>.</a:t>
            </a:r>
            <a:r>
              <a:rPr lang="en-US" sz="1200" spc="-5" dirty="0">
                <a:latin typeface="KoPub돋움체 Medium"/>
                <a:cs typeface="KoPub돋움체 Medium"/>
              </a:rPr>
              <a:t>11.</a:t>
            </a:r>
            <a:r>
              <a:rPr sz="1200" spc="-5" dirty="0">
                <a:latin typeface="KoPub돋움체 Medium"/>
                <a:cs typeface="KoPub돋움체 Medium"/>
              </a:rPr>
              <a:t>)</a:t>
            </a:r>
            <a:endParaRPr sz="1200" dirty="0">
              <a:latin typeface="KoPub돋움체 Medium"/>
              <a:cs typeface="KoPub돋움체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5</a:t>
            </a:fld>
            <a:endParaRPr sz="800">
              <a:latin typeface="KoPub돋움체 Medium"/>
              <a:cs typeface="KoPub돋움체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352ED-47A0-FB10-D62A-EEA182F11D56}"/>
              </a:ext>
            </a:extLst>
          </p:cNvPr>
          <p:cNvSpPr txBox="1"/>
          <p:nvPr/>
        </p:nvSpPr>
        <p:spPr>
          <a:xfrm>
            <a:off x="7772400" y="4253299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60D34-3B38-ACB8-4659-422B72F002EE}"/>
              </a:ext>
            </a:extLst>
          </p:cNvPr>
          <p:cNvSpPr txBox="1"/>
          <p:nvPr/>
        </p:nvSpPr>
        <p:spPr>
          <a:xfrm>
            <a:off x="8042957" y="4253746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4CE31-590D-6E99-F88D-4A5F04032758}"/>
              </a:ext>
            </a:extLst>
          </p:cNvPr>
          <p:cNvSpPr txBox="1"/>
          <p:nvPr/>
        </p:nvSpPr>
        <p:spPr>
          <a:xfrm>
            <a:off x="8331438" y="4253746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5E077-DF06-EC42-2AB8-C94BF47AD320}"/>
              </a:ext>
            </a:extLst>
          </p:cNvPr>
          <p:cNvSpPr txBox="1"/>
          <p:nvPr/>
        </p:nvSpPr>
        <p:spPr>
          <a:xfrm>
            <a:off x="7315200" y="261860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인코더 블록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C2A1F-B375-29C8-E275-78B4A4BD5C6D}"/>
              </a:ext>
            </a:extLst>
          </p:cNvPr>
          <p:cNvSpPr txBox="1"/>
          <p:nvPr/>
        </p:nvSpPr>
        <p:spPr>
          <a:xfrm>
            <a:off x="10134600" y="208520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디코더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A917B-E020-77B3-34B7-9844A5F21DC4}"/>
              </a:ext>
            </a:extLst>
          </p:cNvPr>
          <p:cNvSpPr txBox="1"/>
          <p:nvPr/>
        </p:nvSpPr>
        <p:spPr>
          <a:xfrm>
            <a:off x="8928219" y="4253299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65A75-1D89-18A4-B6C0-2ECE4AB90DF7}"/>
              </a:ext>
            </a:extLst>
          </p:cNvPr>
          <p:cNvSpPr txBox="1"/>
          <p:nvPr/>
        </p:nvSpPr>
        <p:spPr>
          <a:xfrm>
            <a:off x="9198776" y="4253746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CC15A0-E653-C3D2-3052-99CCD48C727D}"/>
              </a:ext>
            </a:extLst>
          </p:cNvPr>
          <p:cNvSpPr txBox="1"/>
          <p:nvPr/>
        </p:nvSpPr>
        <p:spPr>
          <a:xfrm>
            <a:off x="9487257" y="4253746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FFFE36-6D55-260D-C492-A973C6D319B0}"/>
              </a:ext>
            </a:extLst>
          </p:cNvPr>
          <p:cNvSpPr txBox="1"/>
          <p:nvPr/>
        </p:nvSpPr>
        <p:spPr>
          <a:xfrm>
            <a:off x="8915400" y="3352353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C57523-2FFB-6AE3-A0D1-A1B24D959C23}"/>
              </a:ext>
            </a:extLst>
          </p:cNvPr>
          <p:cNvSpPr txBox="1"/>
          <p:nvPr/>
        </p:nvSpPr>
        <p:spPr>
          <a:xfrm>
            <a:off x="9185957" y="3352800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0D2D88-1B13-25A5-EFBC-6C945750FBDC}"/>
              </a:ext>
            </a:extLst>
          </p:cNvPr>
          <p:cNvSpPr txBox="1"/>
          <p:nvPr/>
        </p:nvSpPr>
        <p:spPr>
          <a:xfrm>
            <a:off x="9698378" y="3352800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</a:t>
            </a:r>
            <a:endParaRPr lang="ko-KR" altLang="en-US" sz="1200" dirty="0">
              <a:solidFill>
                <a:srgbClr val="FF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710" y="1488058"/>
            <a:ext cx="976553" cy="253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5625" y="4234941"/>
            <a:ext cx="734060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863" y="570900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나는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1382" y="4234941"/>
            <a:ext cx="732155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5614" y="4234941"/>
            <a:ext cx="732155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h3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6350" y="5708396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학생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6170" y="5708396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이다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53589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47822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5" y="0"/>
                </a:moveTo>
                <a:lnTo>
                  <a:pt x="260095" y="114299"/>
                </a:lnTo>
                <a:lnTo>
                  <a:pt x="336295" y="76199"/>
                </a:lnTo>
                <a:lnTo>
                  <a:pt x="279145" y="76199"/>
                </a:lnTo>
                <a:lnTo>
                  <a:pt x="279145" y="38099"/>
                </a:lnTo>
                <a:lnTo>
                  <a:pt x="336295" y="38099"/>
                </a:lnTo>
                <a:lnTo>
                  <a:pt x="260095" y="0"/>
                </a:lnTo>
                <a:close/>
              </a:path>
              <a:path w="374650" h="114300">
                <a:moveTo>
                  <a:pt x="260095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5" y="76199"/>
                </a:lnTo>
                <a:lnTo>
                  <a:pt x="260095" y="38099"/>
                </a:lnTo>
                <a:close/>
              </a:path>
              <a:path w="374650" h="114300">
                <a:moveTo>
                  <a:pt x="336295" y="38099"/>
                </a:moveTo>
                <a:lnTo>
                  <a:pt x="279145" y="38099"/>
                </a:lnTo>
                <a:lnTo>
                  <a:pt x="279145" y="76199"/>
                </a:lnTo>
                <a:lnTo>
                  <a:pt x="336295" y="76199"/>
                </a:lnTo>
                <a:lnTo>
                  <a:pt x="374395" y="57149"/>
                </a:lnTo>
                <a:lnTo>
                  <a:pt x="336295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776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00" y="95250"/>
                </a:moveTo>
                <a:lnTo>
                  <a:pt x="38100" y="95250"/>
                </a:lnTo>
                <a:lnTo>
                  <a:pt x="38100" y="718743"/>
                </a:lnTo>
                <a:lnTo>
                  <a:pt x="76200" y="718743"/>
                </a:lnTo>
                <a:lnTo>
                  <a:pt x="76200" y="95250"/>
                </a:lnTo>
                <a:close/>
              </a:path>
              <a:path w="114300" h="7188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8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1007" y="4961382"/>
            <a:ext cx="114300" cy="718185"/>
          </a:xfrm>
          <a:custGeom>
            <a:avLst/>
            <a:gdLst/>
            <a:ahLst/>
            <a:cxnLst/>
            <a:rect l="l" t="t" r="r" b="b"/>
            <a:pathLst>
              <a:path w="114300" h="718185">
                <a:moveTo>
                  <a:pt x="76200" y="95250"/>
                </a:moveTo>
                <a:lnTo>
                  <a:pt x="38100" y="95250"/>
                </a:lnTo>
                <a:lnTo>
                  <a:pt x="38100" y="718121"/>
                </a:lnTo>
                <a:lnTo>
                  <a:pt x="76200" y="718121"/>
                </a:lnTo>
                <a:lnTo>
                  <a:pt x="76200" y="95250"/>
                </a:lnTo>
                <a:close/>
              </a:path>
              <a:path w="114300" h="7181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1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6128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1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1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66790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3967" y="5709005"/>
            <a:ext cx="681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&lt;so</a:t>
            </a:r>
            <a:r>
              <a:rPr sz="1800" dirty="0">
                <a:latin typeface="맑은 고딕"/>
                <a:cs typeface="맑은 고딕"/>
              </a:rPr>
              <a:t>s&gt;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61021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55254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h3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84109" y="5708396"/>
            <a:ext cx="8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I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55914" y="5708396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am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94754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8985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7641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00" y="95250"/>
                </a:moveTo>
                <a:lnTo>
                  <a:pt x="38100" y="95250"/>
                </a:lnTo>
                <a:lnTo>
                  <a:pt x="38100" y="718743"/>
                </a:lnTo>
                <a:lnTo>
                  <a:pt x="76200" y="718743"/>
                </a:lnTo>
                <a:lnTo>
                  <a:pt x="76200" y="95250"/>
                </a:lnTo>
                <a:close/>
              </a:path>
              <a:path w="114300" h="7188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8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70647" y="4961382"/>
            <a:ext cx="114300" cy="718185"/>
          </a:xfrm>
          <a:custGeom>
            <a:avLst/>
            <a:gdLst/>
            <a:ahLst/>
            <a:cxnLst/>
            <a:rect l="l" t="t" r="r" b="b"/>
            <a:pathLst>
              <a:path w="114300" h="718185">
                <a:moveTo>
                  <a:pt x="76200" y="95250"/>
                </a:moveTo>
                <a:lnTo>
                  <a:pt x="38100" y="95250"/>
                </a:lnTo>
                <a:lnTo>
                  <a:pt x="38100" y="718121"/>
                </a:lnTo>
                <a:lnTo>
                  <a:pt x="76200" y="718121"/>
                </a:lnTo>
                <a:lnTo>
                  <a:pt x="76200" y="95250"/>
                </a:lnTo>
                <a:close/>
              </a:path>
              <a:path w="114300" h="7181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1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65768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0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0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2053" y="4544567"/>
            <a:ext cx="1831975" cy="114300"/>
          </a:xfrm>
          <a:custGeom>
            <a:avLst/>
            <a:gdLst/>
            <a:ahLst/>
            <a:cxnLst/>
            <a:rect l="l" t="t" r="r" b="b"/>
            <a:pathLst>
              <a:path w="1831975" h="114300">
                <a:moveTo>
                  <a:pt x="1717548" y="0"/>
                </a:moveTo>
                <a:lnTo>
                  <a:pt x="1717548" y="114299"/>
                </a:lnTo>
                <a:lnTo>
                  <a:pt x="1793748" y="76199"/>
                </a:lnTo>
                <a:lnTo>
                  <a:pt x="1736598" y="76199"/>
                </a:lnTo>
                <a:lnTo>
                  <a:pt x="1736598" y="38099"/>
                </a:lnTo>
                <a:lnTo>
                  <a:pt x="1793748" y="38099"/>
                </a:lnTo>
                <a:lnTo>
                  <a:pt x="1717548" y="0"/>
                </a:lnTo>
                <a:close/>
              </a:path>
              <a:path w="1831975" h="114300">
                <a:moveTo>
                  <a:pt x="171754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717548" y="76199"/>
                </a:lnTo>
                <a:lnTo>
                  <a:pt x="1717548" y="38099"/>
                </a:lnTo>
                <a:close/>
              </a:path>
              <a:path w="1831975" h="114300">
                <a:moveTo>
                  <a:pt x="1793748" y="38099"/>
                </a:moveTo>
                <a:lnTo>
                  <a:pt x="1736598" y="38099"/>
                </a:lnTo>
                <a:lnTo>
                  <a:pt x="1736598" y="76199"/>
                </a:lnTo>
                <a:lnTo>
                  <a:pt x="1793748" y="76199"/>
                </a:lnTo>
                <a:lnTo>
                  <a:pt x="1831848" y="57149"/>
                </a:lnTo>
                <a:lnTo>
                  <a:pt x="179374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75272" y="3527297"/>
            <a:ext cx="114300" cy="714375"/>
          </a:xfrm>
          <a:custGeom>
            <a:avLst/>
            <a:gdLst/>
            <a:ahLst/>
            <a:cxnLst/>
            <a:rect l="l" t="t" r="r" b="b"/>
            <a:pathLst>
              <a:path w="114300" h="714375">
                <a:moveTo>
                  <a:pt x="76270" y="114215"/>
                </a:moveTo>
                <a:lnTo>
                  <a:pt x="38170" y="114384"/>
                </a:lnTo>
                <a:lnTo>
                  <a:pt x="40386" y="714120"/>
                </a:lnTo>
                <a:lnTo>
                  <a:pt x="78486" y="713994"/>
                </a:lnTo>
                <a:lnTo>
                  <a:pt x="76270" y="114215"/>
                </a:lnTo>
                <a:close/>
              </a:path>
              <a:path w="114300" h="714375">
                <a:moveTo>
                  <a:pt x="56768" y="0"/>
                </a:moveTo>
                <a:lnTo>
                  <a:pt x="0" y="114553"/>
                </a:lnTo>
                <a:lnTo>
                  <a:pt x="38170" y="114384"/>
                </a:lnTo>
                <a:lnTo>
                  <a:pt x="38100" y="95376"/>
                </a:lnTo>
                <a:lnTo>
                  <a:pt x="104754" y="95122"/>
                </a:lnTo>
                <a:lnTo>
                  <a:pt x="56768" y="0"/>
                </a:lnTo>
                <a:close/>
              </a:path>
              <a:path w="114300" h="714375">
                <a:moveTo>
                  <a:pt x="76200" y="95122"/>
                </a:moveTo>
                <a:lnTo>
                  <a:pt x="38100" y="95376"/>
                </a:lnTo>
                <a:lnTo>
                  <a:pt x="38170" y="114384"/>
                </a:lnTo>
                <a:lnTo>
                  <a:pt x="76270" y="114215"/>
                </a:lnTo>
                <a:lnTo>
                  <a:pt x="76200" y="95122"/>
                </a:lnTo>
                <a:close/>
              </a:path>
              <a:path w="114300" h="714375">
                <a:moveTo>
                  <a:pt x="104754" y="95122"/>
                </a:moveTo>
                <a:lnTo>
                  <a:pt x="76200" y="95122"/>
                </a:lnTo>
                <a:lnTo>
                  <a:pt x="76270" y="114215"/>
                </a:lnTo>
                <a:lnTo>
                  <a:pt x="114300" y="114045"/>
                </a:lnTo>
                <a:lnTo>
                  <a:pt x="104754" y="95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70647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551291" y="3182823"/>
            <a:ext cx="144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564880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349485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h4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50983" y="5708396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83218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152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0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0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313544" y="3182823"/>
            <a:ext cx="8077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student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660635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446766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2479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h5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16285" y="5708396"/>
            <a:ext cx="806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st</a:t>
            </a:r>
            <a:r>
              <a:rPr sz="1800" spc="5" dirty="0">
                <a:latin typeface="맑은 고딕"/>
                <a:cs typeface="맑은 고딕"/>
              </a:rPr>
              <a:t>u</a:t>
            </a:r>
            <a:r>
              <a:rPr sz="1800" spc="-5" dirty="0">
                <a:latin typeface="맑은 고딕"/>
                <a:cs typeface="맑은 고딕"/>
              </a:rPr>
              <a:t>d</a:t>
            </a:r>
            <a:r>
              <a:rPr sz="1800" spc="-10" dirty="0">
                <a:latin typeface="맑은 고딕"/>
                <a:cs typeface="맑은 고딕"/>
              </a:rPr>
              <a:t>e</a:t>
            </a:r>
            <a:r>
              <a:rPr sz="1800" spc="-5" dirty="0">
                <a:latin typeface="맑은 고딕"/>
                <a:cs typeface="맑은 고딕"/>
              </a:rPr>
              <a:t>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080497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5880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1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1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463021" y="3182823"/>
            <a:ext cx="704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&lt;eos</a:t>
            </a:r>
            <a:r>
              <a:rPr sz="1800" dirty="0">
                <a:latin typeface="맑은 고딕"/>
                <a:cs typeface="맑은 고딕"/>
              </a:rPr>
              <a:t>&gt;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757916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68146" y="4071365"/>
            <a:ext cx="3220720" cy="1031875"/>
          </a:xfrm>
          <a:custGeom>
            <a:avLst/>
            <a:gdLst/>
            <a:ahLst/>
            <a:cxnLst/>
            <a:rect l="l" t="t" r="r" b="b"/>
            <a:pathLst>
              <a:path w="3220720" h="1031875">
                <a:moveTo>
                  <a:pt x="0" y="171957"/>
                </a:moveTo>
                <a:lnTo>
                  <a:pt x="6142" y="126235"/>
                </a:lnTo>
                <a:lnTo>
                  <a:pt x="23477" y="85155"/>
                </a:lnTo>
                <a:lnTo>
                  <a:pt x="50365" y="50355"/>
                </a:lnTo>
                <a:lnTo>
                  <a:pt x="85167" y="23471"/>
                </a:lnTo>
                <a:lnTo>
                  <a:pt x="126244" y="6140"/>
                </a:lnTo>
                <a:lnTo>
                  <a:pt x="171957" y="0"/>
                </a:lnTo>
                <a:lnTo>
                  <a:pt x="3048254" y="0"/>
                </a:lnTo>
                <a:lnTo>
                  <a:pt x="3093976" y="6140"/>
                </a:lnTo>
                <a:lnTo>
                  <a:pt x="3135056" y="23471"/>
                </a:lnTo>
                <a:lnTo>
                  <a:pt x="3169856" y="50355"/>
                </a:lnTo>
                <a:lnTo>
                  <a:pt x="3196740" y="85155"/>
                </a:lnTo>
                <a:lnTo>
                  <a:pt x="3214071" y="126235"/>
                </a:lnTo>
                <a:lnTo>
                  <a:pt x="3220212" y="171957"/>
                </a:lnTo>
                <a:lnTo>
                  <a:pt x="3220212" y="859789"/>
                </a:lnTo>
                <a:lnTo>
                  <a:pt x="3214071" y="905512"/>
                </a:lnTo>
                <a:lnTo>
                  <a:pt x="3196740" y="946592"/>
                </a:lnTo>
                <a:lnTo>
                  <a:pt x="3169856" y="981392"/>
                </a:lnTo>
                <a:lnTo>
                  <a:pt x="3135056" y="1008276"/>
                </a:lnTo>
                <a:lnTo>
                  <a:pt x="3093976" y="1025607"/>
                </a:lnTo>
                <a:lnTo>
                  <a:pt x="3048254" y="1031747"/>
                </a:lnTo>
                <a:lnTo>
                  <a:pt x="171957" y="1031747"/>
                </a:lnTo>
                <a:lnTo>
                  <a:pt x="126244" y="1025607"/>
                </a:lnTo>
                <a:lnTo>
                  <a:pt x="85167" y="1008276"/>
                </a:lnTo>
                <a:lnTo>
                  <a:pt x="50365" y="981392"/>
                </a:lnTo>
                <a:lnTo>
                  <a:pt x="23477" y="946592"/>
                </a:lnTo>
                <a:lnTo>
                  <a:pt x="6142" y="905512"/>
                </a:lnTo>
                <a:lnTo>
                  <a:pt x="0" y="859789"/>
                </a:lnTo>
                <a:lnTo>
                  <a:pt x="0" y="171957"/>
                </a:lnTo>
                <a:close/>
              </a:path>
            </a:pathLst>
          </a:custGeom>
          <a:ln w="2857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19394" y="4068317"/>
            <a:ext cx="5504815" cy="1031875"/>
          </a:xfrm>
          <a:custGeom>
            <a:avLst/>
            <a:gdLst/>
            <a:ahLst/>
            <a:cxnLst/>
            <a:rect l="l" t="t" r="r" b="b"/>
            <a:pathLst>
              <a:path w="5504815" h="1031875">
                <a:moveTo>
                  <a:pt x="0" y="171957"/>
                </a:moveTo>
                <a:lnTo>
                  <a:pt x="6140" y="126235"/>
                </a:lnTo>
                <a:lnTo>
                  <a:pt x="23471" y="85155"/>
                </a:lnTo>
                <a:lnTo>
                  <a:pt x="50355" y="50355"/>
                </a:lnTo>
                <a:lnTo>
                  <a:pt x="85155" y="23471"/>
                </a:lnTo>
                <a:lnTo>
                  <a:pt x="126235" y="6140"/>
                </a:lnTo>
                <a:lnTo>
                  <a:pt x="171957" y="0"/>
                </a:lnTo>
                <a:lnTo>
                  <a:pt x="5332730" y="0"/>
                </a:lnTo>
                <a:lnTo>
                  <a:pt x="5378452" y="6140"/>
                </a:lnTo>
                <a:lnTo>
                  <a:pt x="5419532" y="23471"/>
                </a:lnTo>
                <a:lnTo>
                  <a:pt x="5454332" y="50355"/>
                </a:lnTo>
                <a:lnTo>
                  <a:pt x="5481216" y="85155"/>
                </a:lnTo>
                <a:lnTo>
                  <a:pt x="5498547" y="126235"/>
                </a:lnTo>
                <a:lnTo>
                  <a:pt x="5504687" y="171957"/>
                </a:lnTo>
                <a:lnTo>
                  <a:pt x="5504687" y="859789"/>
                </a:lnTo>
                <a:lnTo>
                  <a:pt x="5498547" y="905512"/>
                </a:lnTo>
                <a:lnTo>
                  <a:pt x="5481216" y="946592"/>
                </a:lnTo>
                <a:lnTo>
                  <a:pt x="5454332" y="981392"/>
                </a:lnTo>
                <a:lnTo>
                  <a:pt x="5419532" y="1008276"/>
                </a:lnTo>
                <a:lnTo>
                  <a:pt x="5378452" y="1025607"/>
                </a:lnTo>
                <a:lnTo>
                  <a:pt x="5332730" y="1031747"/>
                </a:lnTo>
                <a:lnTo>
                  <a:pt x="171957" y="1031747"/>
                </a:lnTo>
                <a:lnTo>
                  <a:pt x="126235" y="1025607"/>
                </a:lnTo>
                <a:lnTo>
                  <a:pt x="85155" y="1008276"/>
                </a:lnTo>
                <a:lnTo>
                  <a:pt x="50355" y="981392"/>
                </a:lnTo>
                <a:lnTo>
                  <a:pt x="23471" y="946592"/>
                </a:lnTo>
                <a:lnTo>
                  <a:pt x="6140" y="905512"/>
                </a:lnTo>
                <a:lnTo>
                  <a:pt x="0" y="859789"/>
                </a:lnTo>
                <a:lnTo>
                  <a:pt x="0" y="171957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6666" y="1786534"/>
            <a:ext cx="7155815" cy="22148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KoPub돋움체 Medium"/>
                <a:cs typeface="KoPub돋움체 Medium"/>
              </a:rPr>
              <a:t>Seq2seq: 문장을 입력으로 받아 문장을 출력하는 모델 / 기계번역에 주로</a:t>
            </a:r>
            <a:r>
              <a:rPr sz="1600" spc="21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사용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Context </a:t>
            </a:r>
            <a:r>
              <a:rPr sz="1600" spc="-5" dirty="0">
                <a:latin typeface="KoPub돋움체 Medium"/>
                <a:cs typeface="KoPub돋움체 Medium"/>
              </a:rPr>
              <a:t>vector: </a:t>
            </a:r>
            <a:r>
              <a:rPr sz="1600" spc="-10" dirty="0">
                <a:latin typeface="KoPub돋움체 Medium"/>
                <a:cs typeface="KoPub돋움체 Medium"/>
              </a:rPr>
              <a:t>Decoder에게 </a:t>
            </a:r>
            <a:r>
              <a:rPr sz="1600" spc="-5" dirty="0">
                <a:latin typeface="KoPub돋움체 Medium"/>
                <a:cs typeface="KoPub돋움체 Medium"/>
              </a:rPr>
              <a:t>전달되는 입력 문장의</a:t>
            </a:r>
            <a:r>
              <a:rPr sz="1600" spc="14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정보</a:t>
            </a:r>
            <a:endParaRPr sz="1600">
              <a:latin typeface="KoPub돋움체 Medium"/>
              <a:cs typeface="KoPub돋움체 Medium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Context </a:t>
            </a:r>
            <a:r>
              <a:rPr sz="1600" spc="-5" dirty="0">
                <a:latin typeface="KoPub돋움체 Medium"/>
                <a:cs typeface="KoPub돋움체 Medium"/>
              </a:rPr>
              <a:t>vector의 크기가 제한적이기 때문에 입력 문장의 모든 정보를 전하기</a:t>
            </a:r>
            <a:r>
              <a:rPr sz="1600" spc="210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어렵다</a:t>
            </a:r>
            <a:endParaRPr sz="1600">
              <a:latin typeface="KoPub돋움체 Medium"/>
              <a:cs typeface="KoPub돋움체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R="15240" algn="r">
              <a:lnSpc>
                <a:spcPct val="100000"/>
              </a:lnSpc>
              <a:tabLst>
                <a:tab pos="969010" algn="l"/>
              </a:tabLst>
            </a:pPr>
            <a:r>
              <a:rPr sz="1800" dirty="0">
                <a:latin typeface="맑은 고딕"/>
                <a:cs typeface="맑은 고딕"/>
              </a:rPr>
              <a:t>I	</a:t>
            </a:r>
            <a:r>
              <a:rPr sz="2700" spc="-7" baseline="1543" dirty="0">
                <a:latin typeface="맑은 고딕"/>
                <a:cs typeface="맑은 고딕"/>
              </a:rPr>
              <a:t>am</a:t>
            </a:r>
            <a:endParaRPr sz="2700" baseline="1543">
              <a:latin typeface="맑은 고딕"/>
              <a:cs typeface="맑은 고딕"/>
            </a:endParaRPr>
          </a:p>
          <a:p>
            <a:pPr marL="549910">
              <a:lnSpc>
                <a:spcPct val="100000"/>
              </a:lnSpc>
              <a:spcBef>
                <a:spcPts val="1895"/>
              </a:spcBef>
              <a:tabLst>
                <a:tab pos="4829175" algn="l"/>
              </a:tabLst>
            </a:pPr>
            <a:r>
              <a:rPr sz="2700" baseline="1543" dirty="0">
                <a:solidFill>
                  <a:srgbClr val="6FAC46"/>
                </a:solidFill>
                <a:latin typeface="맑은 고딕"/>
                <a:cs typeface="맑은 고딕"/>
              </a:rPr>
              <a:t>Encoder	</a:t>
            </a:r>
            <a:r>
              <a:rPr sz="1800" spc="-5" dirty="0">
                <a:solidFill>
                  <a:srgbClr val="EC7C30"/>
                </a:solidFill>
                <a:latin typeface="맑은 고딕"/>
                <a:cs typeface="맑은 고딕"/>
              </a:rPr>
              <a:t>Decoder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905755" y="4145279"/>
            <a:ext cx="414655" cy="927100"/>
          </a:xfrm>
          <a:custGeom>
            <a:avLst/>
            <a:gdLst/>
            <a:ahLst/>
            <a:cxnLst/>
            <a:rect l="l" t="t" r="r" b="b"/>
            <a:pathLst>
              <a:path w="414654" h="927100">
                <a:moveTo>
                  <a:pt x="0" y="926591"/>
                </a:moveTo>
                <a:lnTo>
                  <a:pt x="414527" y="926591"/>
                </a:lnTo>
                <a:lnTo>
                  <a:pt x="414527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05755" y="4145279"/>
            <a:ext cx="414655" cy="927100"/>
          </a:xfrm>
          <a:custGeom>
            <a:avLst/>
            <a:gdLst/>
            <a:ahLst/>
            <a:cxnLst/>
            <a:rect l="l" t="t" r="r" b="b"/>
            <a:pathLst>
              <a:path w="414654" h="927100">
                <a:moveTo>
                  <a:pt x="0" y="926591"/>
                </a:moveTo>
                <a:lnTo>
                  <a:pt x="414527" y="926591"/>
                </a:lnTo>
                <a:lnTo>
                  <a:pt x="414527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739766" y="5342635"/>
            <a:ext cx="825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71C4"/>
                </a:solidFill>
                <a:latin typeface="맑은 고딕"/>
                <a:cs typeface="맑은 고딕"/>
              </a:rPr>
              <a:t>Con</a:t>
            </a:r>
            <a:r>
              <a:rPr sz="1800" spc="-10" dirty="0">
                <a:solidFill>
                  <a:srgbClr val="4471C4"/>
                </a:solidFill>
                <a:latin typeface="맑은 고딕"/>
                <a:cs typeface="맑은 고딕"/>
              </a:rPr>
              <a:t>t</a:t>
            </a:r>
            <a:r>
              <a:rPr sz="1800" spc="-5" dirty="0">
                <a:solidFill>
                  <a:srgbClr val="4471C4"/>
                </a:solidFill>
                <a:latin typeface="맑은 고딕"/>
                <a:cs typeface="맑은 고딕"/>
              </a:rPr>
              <a:t>ext  </a:t>
            </a:r>
            <a:r>
              <a:rPr sz="1800" spc="-30" dirty="0">
                <a:solidFill>
                  <a:srgbClr val="4471C4"/>
                </a:solidFill>
                <a:latin typeface="맑은 고딕"/>
                <a:cs typeface="맑은 고딕"/>
              </a:rPr>
              <a:t>Vector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6</a:t>
            </a:fld>
            <a:endParaRPr sz="800">
              <a:latin typeface="KoPub돋움체 Medium"/>
              <a:cs typeface="KoPub돋움체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710" y="1488058"/>
            <a:ext cx="2669717" cy="253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666" y="1909063"/>
            <a:ext cx="7558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Decoder가 </a:t>
            </a:r>
            <a:r>
              <a:rPr sz="1600" spc="-5" dirty="0">
                <a:latin typeface="KoPub돋움체 Medium"/>
                <a:cs typeface="KoPub돋움체 Medium"/>
              </a:rPr>
              <a:t>특정 시점 단어를 출력할 때 </a:t>
            </a:r>
            <a:r>
              <a:rPr sz="1600" spc="-10" dirty="0">
                <a:latin typeface="KoPub돋움체 Medium"/>
                <a:cs typeface="KoPub돋움체 Medium"/>
              </a:rPr>
              <a:t>encoder </a:t>
            </a:r>
            <a:r>
              <a:rPr sz="1600" spc="-5" dirty="0">
                <a:latin typeface="KoPub돋움체 Medium"/>
                <a:cs typeface="KoPub돋움체 Medium"/>
              </a:rPr>
              <a:t>정보 중 연관성이 있는 정보를 직접</a:t>
            </a:r>
            <a:r>
              <a:rPr sz="1600" spc="24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선택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625" y="4234941"/>
            <a:ext cx="734060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h1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1863" y="5709005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나는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1382" y="4234941"/>
            <a:ext cx="732155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h2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5614" y="4234941"/>
            <a:ext cx="732155" cy="73215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h3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6350" y="5708396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학생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6170" y="5708396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이다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53589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7822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5" y="0"/>
                </a:moveTo>
                <a:lnTo>
                  <a:pt x="260095" y="114299"/>
                </a:lnTo>
                <a:lnTo>
                  <a:pt x="336295" y="76199"/>
                </a:lnTo>
                <a:lnTo>
                  <a:pt x="279145" y="76199"/>
                </a:lnTo>
                <a:lnTo>
                  <a:pt x="279145" y="38099"/>
                </a:lnTo>
                <a:lnTo>
                  <a:pt x="336295" y="38099"/>
                </a:lnTo>
                <a:lnTo>
                  <a:pt x="260095" y="0"/>
                </a:lnTo>
                <a:close/>
              </a:path>
              <a:path w="374650" h="114300">
                <a:moveTo>
                  <a:pt x="260095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5" y="76199"/>
                </a:lnTo>
                <a:lnTo>
                  <a:pt x="260095" y="38099"/>
                </a:lnTo>
                <a:close/>
              </a:path>
              <a:path w="374650" h="114300">
                <a:moveTo>
                  <a:pt x="336295" y="38099"/>
                </a:moveTo>
                <a:lnTo>
                  <a:pt x="279145" y="38099"/>
                </a:lnTo>
                <a:lnTo>
                  <a:pt x="279145" y="76199"/>
                </a:lnTo>
                <a:lnTo>
                  <a:pt x="336295" y="76199"/>
                </a:lnTo>
                <a:lnTo>
                  <a:pt x="374395" y="57149"/>
                </a:lnTo>
                <a:lnTo>
                  <a:pt x="336295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6776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00" y="95250"/>
                </a:moveTo>
                <a:lnTo>
                  <a:pt x="38100" y="95250"/>
                </a:lnTo>
                <a:lnTo>
                  <a:pt x="38100" y="718743"/>
                </a:lnTo>
                <a:lnTo>
                  <a:pt x="76200" y="718743"/>
                </a:lnTo>
                <a:lnTo>
                  <a:pt x="76200" y="95250"/>
                </a:lnTo>
                <a:close/>
              </a:path>
              <a:path w="114300" h="7188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8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1007" y="4961382"/>
            <a:ext cx="114300" cy="718185"/>
          </a:xfrm>
          <a:custGeom>
            <a:avLst/>
            <a:gdLst/>
            <a:ahLst/>
            <a:cxnLst/>
            <a:rect l="l" t="t" r="r" b="b"/>
            <a:pathLst>
              <a:path w="114300" h="718185">
                <a:moveTo>
                  <a:pt x="76200" y="95250"/>
                </a:moveTo>
                <a:lnTo>
                  <a:pt x="38100" y="95250"/>
                </a:lnTo>
                <a:lnTo>
                  <a:pt x="38100" y="718121"/>
                </a:lnTo>
                <a:lnTo>
                  <a:pt x="76200" y="718121"/>
                </a:lnTo>
                <a:lnTo>
                  <a:pt x="76200" y="95250"/>
                </a:lnTo>
                <a:close/>
              </a:path>
              <a:path w="114300" h="7181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1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6128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1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1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66790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s1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3967" y="5709005"/>
            <a:ext cx="681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&lt;so</a:t>
            </a:r>
            <a:r>
              <a:rPr sz="1800" dirty="0">
                <a:latin typeface="맑은 고딕"/>
                <a:cs typeface="맑은 고딕"/>
              </a:rPr>
              <a:t>s&gt;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61021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s2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55254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s3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84109" y="5708396"/>
            <a:ext cx="8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I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55914" y="5708396"/>
            <a:ext cx="345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am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94754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88985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641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00" y="95250"/>
                </a:moveTo>
                <a:lnTo>
                  <a:pt x="38100" y="95250"/>
                </a:lnTo>
                <a:lnTo>
                  <a:pt x="38100" y="718743"/>
                </a:lnTo>
                <a:lnTo>
                  <a:pt x="76200" y="718743"/>
                </a:lnTo>
                <a:lnTo>
                  <a:pt x="76200" y="95250"/>
                </a:lnTo>
                <a:close/>
              </a:path>
              <a:path w="114300" h="7188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8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70647" y="4961382"/>
            <a:ext cx="114300" cy="718185"/>
          </a:xfrm>
          <a:custGeom>
            <a:avLst/>
            <a:gdLst/>
            <a:ahLst/>
            <a:cxnLst/>
            <a:rect l="l" t="t" r="r" b="b"/>
            <a:pathLst>
              <a:path w="114300" h="718185">
                <a:moveTo>
                  <a:pt x="76200" y="95250"/>
                </a:moveTo>
                <a:lnTo>
                  <a:pt x="38100" y="95250"/>
                </a:lnTo>
                <a:lnTo>
                  <a:pt x="38100" y="718121"/>
                </a:lnTo>
                <a:lnTo>
                  <a:pt x="76200" y="718121"/>
                </a:lnTo>
                <a:lnTo>
                  <a:pt x="76200" y="95250"/>
                </a:lnTo>
                <a:close/>
              </a:path>
              <a:path w="114300" h="7181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81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65768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0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0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42053" y="4544567"/>
            <a:ext cx="1831975" cy="114300"/>
          </a:xfrm>
          <a:custGeom>
            <a:avLst/>
            <a:gdLst/>
            <a:ahLst/>
            <a:cxnLst/>
            <a:rect l="l" t="t" r="r" b="b"/>
            <a:pathLst>
              <a:path w="1831975" h="114300">
                <a:moveTo>
                  <a:pt x="1717548" y="0"/>
                </a:moveTo>
                <a:lnTo>
                  <a:pt x="1717548" y="114299"/>
                </a:lnTo>
                <a:lnTo>
                  <a:pt x="1793748" y="76199"/>
                </a:lnTo>
                <a:lnTo>
                  <a:pt x="1736598" y="76199"/>
                </a:lnTo>
                <a:lnTo>
                  <a:pt x="1736598" y="38099"/>
                </a:lnTo>
                <a:lnTo>
                  <a:pt x="1793748" y="38099"/>
                </a:lnTo>
                <a:lnTo>
                  <a:pt x="1717548" y="0"/>
                </a:lnTo>
                <a:close/>
              </a:path>
              <a:path w="1831975" h="114300">
                <a:moveTo>
                  <a:pt x="171754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717548" y="76199"/>
                </a:lnTo>
                <a:lnTo>
                  <a:pt x="1717548" y="38099"/>
                </a:lnTo>
                <a:close/>
              </a:path>
              <a:path w="1831975" h="114300">
                <a:moveTo>
                  <a:pt x="1793748" y="38099"/>
                </a:moveTo>
                <a:lnTo>
                  <a:pt x="1736598" y="38099"/>
                </a:lnTo>
                <a:lnTo>
                  <a:pt x="1736598" y="76199"/>
                </a:lnTo>
                <a:lnTo>
                  <a:pt x="1793748" y="76199"/>
                </a:lnTo>
                <a:lnTo>
                  <a:pt x="1831848" y="57149"/>
                </a:lnTo>
                <a:lnTo>
                  <a:pt x="179374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90894" y="3186429"/>
            <a:ext cx="8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I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77178" y="3527297"/>
            <a:ext cx="114300" cy="714375"/>
          </a:xfrm>
          <a:custGeom>
            <a:avLst/>
            <a:gdLst/>
            <a:ahLst/>
            <a:cxnLst/>
            <a:rect l="l" t="t" r="r" b="b"/>
            <a:pathLst>
              <a:path w="114300" h="714375">
                <a:moveTo>
                  <a:pt x="38076" y="114257"/>
                </a:moveTo>
                <a:lnTo>
                  <a:pt x="37337" y="714120"/>
                </a:lnTo>
                <a:lnTo>
                  <a:pt x="75437" y="714120"/>
                </a:lnTo>
                <a:lnTo>
                  <a:pt x="76176" y="114342"/>
                </a:lnTo>
                <a:lnTo>
                  <a:pt x="38076" y="114257"/>
                </a:lnTo>
                <a:close/>
              </a:path>
              <a:path w="114300" h="714375">
                <a:moveTo>
                  <a:pt x="104743" y="95250"/>
                </a:moveTo>
                <a:lnTo>
                  <a:pt x="76200" y="95250"/>
                </a:lnTo>
                <a:lnTo>
                  <a:pt x="76176" y="114342"/>
                </a:lnTo>
                <a:lnTo>
                  <a:pt x="114300" y="114426"/>
                </a:lnTo>
                <a:lnTo>
                  <a:pt x="104743" y="95250"/>
                </a:lnTo>
                <a:close/>
              </a:path>
              <a:path w="114300" h="714375">
                <a:moveTo>
                  <a:pt x="76200" y="95250"/>
                </a:moveTo>
                <a:lnTo>
                  <a:pt x="38100" y="95250"/>
                </a:lnTo>
                <a:lnTo>
                  <a:pt x="38076" y="114257"/>
                </a:lnTo>
                <a:lnTo>
                  <a:pt x="76176" y="114342"/>
                </a:lnTo>
                <a:lnTo>
                  <a:pt x="76200" y="95250"/>
                </a:lnTo>
                <a:close/>
              </a:path>
              <a:path w="114300" h="714375">
                <a:moveTo>
                  <a:pt x="57276" y="0"/>
                </a:moveTo>
                <a:lnTo>
                  <a:pt x="0" y="114172"/>
                </a:lnTo>
                <a:lnTo>
                  <a:pt x="38076" y="114257"/>
                </a:lnTo>
                <a:lnTo>
                  <a:pt x="38100" y="95250"/>
                </a:lnTo>
                <a:lnTo>
                  <a:pt x="104743" y="95250"/>
                </a:lnTo>
                <a:lnTo>
                  <a:pt x="57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56093" y="3182823"/>
            <a:ext cx="346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am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70647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551291" y="3182823"/>
            <a:ext cx="1447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64880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349485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s4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50983" y="5708396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a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83218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6152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0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0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313544" y="3182823"/>
            <a:ext cx="8077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student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60635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446766" y="4234941"/>
            <a:ext cx="734060" cy="732155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s5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16285" y="5708396"/>
            <a:ext cx="806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st</a:t>
            </a:r>
            <a:r>
              <a:rPr sz="1800" spc="5" dirty="0">
                <a:latin typeface="맑은 고딕"/>
                <a:cs typeface="맑은 고딕"/>
              </a:rPr>
              <a:t>u</a:t>
            </a:r>
            <a:r>
              <a:rPr sz="1800" spc="-5" dirty="0">
                <a:latin typeface="맑은 고딕"/>
                <a:cs typeface="맑은 고딕"/>
              </a:rPr>
              <a:t>d</a:t>
            </a:r>
            <a:r>
              <a:rPr sz="1800" spc="-10" dirty="0">
                <a:latin typeface="맑은 고딕"/>
                <a:cs typeface="맑은 고딕"/>
              </a:rPr>
              <a:t>e</a:t>
            </a:r>
            <a:r>
              <a:rPr sz="1800" spc="-5" dirty="0">
                <a:latin typeface="맑은 고딕"/>
                <a:cs typeface="맑은 고딕"/>
              </a:rPr>
              <a:t>nt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080497" y="4544567"/>
            <a:ext cx="374650" cy="114300"/>
          </a:xfrm>
          <a:custGeom>
            <a:avLst/>
            <a:gdLst/>
            <a:ahLst/>
            <a:cxnLst/>
            <a:rect l="l" t="t" r="r" b="b"/>
            <a:pathLst>
              <a:path w="374650" h="114300">
                <a:moveTo>
                  <a:pt x="260096" y="0"/>
                </a:moveTo>
                <a:lnTo>
                  <a:pt x="260096" y="114299"/>
                </a:lnTo>
                <a:lnTo>
                  <a:pt x="336296" y="76199"/>
                </a:lnTo>
                <a:lnTo>
                  <a:pt x="279146" y="76199"/>
                </a:lnTo>
                <a:lnTo>
                  <a:pt x="279146" y="38099"/>
                </a:lnTo>
                <a:lnTo>
                  <a:pt x="336296" y="38099"/>
                </a:lnTo>
                <a:lnTo>
                  <a:pt x="260096" y="0"/>
                </a:lnTo>
                <a:close/>
              </a:path>
              <a:path w="374650" h="114300">
                <a:moveTo>
                  <a:pt x="26009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60096" y="76199"/>
                </a:lnTo>
                <a:lnTo>
                  <a:pt x="260096" y="38099"/>
                </a:lnTo>
                <a:close/>
              </a:path>
              <a:path w="374650" h="114300">
                <a:moveTo>
                  <a:pt x="336296" y="38099"/>
                </a:moveTo>
                <a:lnTo>
                  <a:pt x="279146" y="38099"/>
                </a:lnTo>
                <a:lnTo>
                  <a:pt x="279146" y="76199"/>
                </a:lnTo>
                <a:lnTo>
                  <a:pt x="336296" y="76199"/>
                </a:lnTo>
                <a:lnTo>
                  <a:pt x="374396" y="57149"/>
                </a:lnTo>
                <a:lnTo>
                  <a:pt x="33629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758805" y="4961382"/>
            <a:ext cx="114300" cy="718820"/>
          </a:xfrm>
          <a:custGeom>
            <a:avLst/>
            <a:gdLst/>
            <a:ahLst/>
            <a:cxnLst/>
            <a:rect l="l" t="t" r="r" b="b"/>
            <a:pathLst>
              <a:path w="114300" h="718820">
                <a:moveTo>
                  <a:pt x="76212" y="114172"/>
                </a:moveTo>
                <a:lnTo>
                  <a:pt x="38112" y="114426"/>
                </a:lnTo>
                <a:lnTo>
                  <a:pt x="42545" y="718273"/>
                </a:lnTo>
                <a:lnTo>
                  <a:pt x="80645" y="717981"/>
                </a:lnTo>
                <a:lnTo>
                  <a:pt x="76212" y="114172"/>
                </a:lnTo>
                <a:close/>
              </a:path>
              <a:path w="114300" h="718820">
                <a:moveTo>
                  <a:pt x="56261" y="0"/>
                </a:moveTo>
                <a:lnTo>
                  <a:pt x="0" y="114681"/>
                </a:lnTo>
                <a:lnTo>
                  <a:pt x="38112" y="114426"/>
                </a:lnTo>
                <a:lnTo>
                  <a:pt x="37973" y="95377"/>
                </a:lnTo>
                <a:lnTo>
                  <a:pt x="104723" y="95123"/>
                </a:lnTo>
                <a:lnTo>
                  <a:pt x="56261" y="0"/>
                </a:lnTo>
                <a:close/>
              </a:path>
              <a:path w="114300" h="718820">
                <a:moveTo>
                  <a:pt x="76073" y="95123"/>
                </a:moveTo>
                <a:lnTo>
                  <a:pt x="37973" y="95377"/>
                </a:lnTo>
                <a:lnTo>
                  <a:pt x="38112" y="114426"/>
                </a:lnTo>
                <a:lnTo>
                  <a:pt x="76212" y="114172"/>
                </a:lnTo>
                <a:lnTo>
                  <a:pt x="76073" y="95123"/>
                </a:lnTo>
                <a:close/>
              </a:path>
              <a:path w="114300" h="718820">
                <a:moveTo>
                  <a:pt x="104723" y="95123"/>
                </a:moveTo>
                <a:lnTo>
                  <a:pt x="76073" y="95123"/>
                </a:lnTo>
                <a:lnTo>
                  <a:pt x="76212" y="114172"/>
                </a:lnTo>
                <a:lnTo>
                  <a:pt x="114300" y="113919"/>
                </a:lnTo>
                <a:lnTo>
                  <a:pt x="104723" y="95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463021" y="3182823"/>
            <a:ext cx="704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&lt;eos</a:t>
            </a:r>
            <a:r>
              <a:rPr sz="1800" dirty="0">
                <a:latin typeface="맑은 고딕"/>
                <a:cs typeface="맑은 고딕"/>
              </a:rPr>
              <a:t>&gt;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757916" y="3524250"/>
            <a:ext cx="114300" cy="717550"/>
          </a:xfrm>
          <a:custGeom>
            <a:avLst/>
            <a:gdLst/>
            <a:ahLst/>
            <a:cxnLst/>
            <a:rect l="l" t="t" r="r" b="b"/>
            <a:pathLst>
              <a:path w="114300" h="717550">
                <a:moveTo>
                  <a:pt x="76200" y="95250"/>
                </a:moveTo>
                <a:lnTo>
                  <a:pt x="38100" y="95250"/>
                </a:lnTo>
                <a:lnTo>
                  <a:pt x="38100" y="717169"/>
                </a:lnTo>
                <a:lnTo>
                  <a:pt x="76200" y="717169"/>
                </a:lnTo>
                <a:lnTo>
                  <a:pt x="76200" y="95250"/>
                </a:lnTo>
                <a:close/>
              </a:path>
              <a:path w="114300" h="71755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1755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8146" y="4071365"/>
            <a:ext cx="3220720" cy="1031875"/>
          </a:xfrm>
          <a:custGeom>
            <a:avLst/>
            <a:gdLst/>
            <a:ahLst/>
            <a:cxnLst/>
            <a:rect l="l" t="t" r="r" b="b"/>
            <a:pathLst>
              <a:path w="3220720" h="1031875">
                <a:moveTo>
                  <a:pt x="0" y="171957"/>
                </a:moveTo>
                <a:lnTo>
                  <a:pt x="6142" y="126235"/>
                </a:lnTo>
                <a:lnTo>
                  <a:pt x="23477" y="85155"/>
                </a:lnTo>
                <a:lnTo>
                  <a:pt x="50365" y="50355"/>
                </a:lnTo>
                <a:lnTo>
                  <a:pt x="85167" y="23471"/>
                </a:lnTo>
                <a:lnTo>
                  <a:pt x="126244" y="6140"/>
                </a:lnTo>
                <a:lnTo>
                  <a:pt x="171957" y="0"/>
                </a:lnTo>
                <a:lnTo>
                  <a:pt x="3048254" y="0"/>
                </a:lnTo>
                <a:lnTo>
                  <a:pt x="3093976" y="6140"/>
                </a:lnTo>
                <a:lnTo>
                  <a:pt x="3135056" y="23471"/>
                </a:lnTo>
                <a:lnTo>
                  <a:pt x="3169856" y="50355"/>
                </a:lnTo>
                <a:lnTo>
                  <a:pt x="3196740" y="85155"/>
                </a:lnTo>
                <a:lnTo>
                  <a:pt x="3214071" y="126235"/>
                </a:lnTo>
                <a:lnTo>
                  <a:pt x="3220212" y="171957"/>
                </a:lnTo>
                <a:lnTo>
                  <a:pt x="3220212" y="859789"/>
                </a:lnTo>
                <a:lnTo>
                  <a:pt x="3214071" y="905512"/>
                </a:lnTo>
                <a:lnTo>
                  <a:pt x="3196740" y="946592"/>
                </a:lnTo>
                <a:lnTo>
                  <a:pt x="3169856" y="981392"/>
                </a:lnTo>
                <a:lnTo>
                  <a:pt x="3135056" y="1008276"/>
                </a:lnTo>
                <a:lnTo>
                  <a:pt x="3093976" y="1025607"/>
                </a:lnTo>
                <a:lnTo>
                  <a:pt x="3048254" y="1031747"/>
                </a:lnTo>
                <a:lnTo>
                  <a:pt x="171957" y="1031747"/>
                </a:lnTo>
                <a:lnTo>
                  <a:pt x="126244" y="1025607"/>
                </a:lnTo>
                <a:lnTo>
                  <a:pt x="85167" y="1008276"/>
                </a:lnTo>
                <a:lnTo>
                  <a:pt x="50365" y="981392"/>
                </a:lnTo>
                <a:lnTo>
                  <a:pt x="23477" y="946592"/>
                </a:lnTo>
                <a:lnTo>
                  <a:pt x="6142" y="905512"/>
                </a:lnTo>
                <a:lnTo>
                  <a:pt x="0" y="859789"/>
                </a:lnTo>
                <a:lnTo>
                  <a:pt x="0" y="171957"/>
                </a:lnTo>
                <a:close/>
              </a:path>
            </a:pathLst>
          </a:custGeom>
          <a:ln w="2857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19394" y="4068317"/>
            <a:ext cx="5504815" cy="1031875"/>
          </a:xfrm>
          <a:custGeom>
            <a:avLst/>
            <a:gdLst/>
            <a:ahLst/>
            <a:cxnLst/>
            <a:rect l="l" t="t" r="r" b="b"/>
            <a:pathLst>
              <a:path w="5504815" h="1031875">
                <a:moveTo>
                  <a:pt x="0" y="171957"/>
                </a:moveTo>
                <a:lnTo>
                  <a:pt x="6140" y="126235"/>
                </a:lnTo>
                <a:lnTo>
                  <a:pt x="23471" y="85155"/>
                </a:lnTo>
                <a:lnTo>
                  <a:pt x="50355" y="50355"/>
                </a:lnTo>
                <a:lnTo>
                  <a:pt x="85155" y="23471"/>
                </a:lnTo>
                <a:lnTo>
                  <a:pt x="126235" y="6140"/>
                </a:lnTo>
                <a:lnTo>
                  <a:pt x="171957" y="0"/>
                </a:lnTo>
                <a:lnTo>
                  <a:pt x="5332730" y="0"/>
                </a:lnTo>
                <a:lnTo>
                  <a:pt x="5378452" y="6140"/>
                </a:lnTo>
                <a:lnTo>
                  <a:pt x="5419532" y="23471"/>
                </a:lnTo>
                <a:lnTo>
                  <a:pt x="5454332" y="50355"/>
                </a:lnTo>
                <a:lnTo>
                  <a:pt x="5481216" y="85155"/>
                </a:lnTo>
                <a:lnTo>
                  <a:pt x="5498547" y="126235"/>
                </a:lnTo>
                <a:lnTo>
                  <a:pt x="5504687" y="171957"/>
                </a:lnTo>
                <a:lnTo>
                  <a:pt x="5504687" y="859789"/>
                </a:lnTo>
                <a:lnTo>
                  <a:pt x="5498547" y="905512"/>
                </a:lnTo>
                <a:lnTo>
                  <a:pt x="5481216" y="946592"/>
                </a:lnTo>
                <a:lnTo>
                  <a:pt x="5454332" y="981392"/>
                </a:lnTo>
                <a:lnTo>
                  <a:pt x="5419532" y="1008276"/>
                </a:lnTo>
                <a:lnTo>
                  <a:pt x="5378452" y="1025607"/>
                </a:lnTo>
                <a:lnTo>
                  <a:pt x="5332730" y="1031747"/>
                </a:lnTo>
                <a:lnTo>
                  <a:pt x="171957" y="1031747"/>
                </a:lnTo>
                <a:lnTo>
                  <a:pt x="126235" y="1025607"/>
                </a:lnTo>
                <a:lnTo>
                  <a:pt x="85155" y="1008276"/>
                </a:lnTo>
                <a:lnTo>
                  <a:pt x="50355" y="981392"/>
                </a:lnTo>
                <a:lnTo>
                  <a:pt x="23471" y="946592"/>
                </a:lnTo>
                <a:lnTo>
                  <a:pt x="6140" y="905512"/>
                </a:lnTo>
                <a:lnTo>
                  <a:pt x="0" y="859789"/>
                </a:lnTo>
                <a:lnTo>
                  <a:pt x="0" y="171957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05755" y="4145279"/>
            <a:ext cx="414655" cy="927100"/>
          </a:xfrm>
          <a:custGeom>
            <a:avLst/>
            <a:gdLst/>
            <a:ahLst/>
            <a:cxnLst/>
            <a:rect l="l" t="t" r="r" b="b"/>
            <a:pathLst>
              <a:path w="414654" h="927100">
                <a:moveTo>
                  <a:pt x="0" y="926591"/>
                </a:moveTo>
                <a:lnTo>
                  <a:pt x="414527" y="926591"/>
                </a:lnTo>
                <a:lnTo>
                  <a:pt x="414527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05755" y="4145279"/>
            <a:ext cx="414655" cy="927100"/>
          </a:xfrm>
          <a:custGeom>
            <a:avLst/>
            <a:gdLst/>
            <a:ahLst/>
            <a:cxnLst/>
            <a:rect l="l" t="t" r="r" b="b"/>
            <a:pathLst>
              <a:path w="414654" h="927100">
                <a:moveTo>
                  <a:pt x="0" y="926591"/>
                </a:moveTo>
                <a:lnTo>
                  <a:pt x="414527" y="926591"/>
                </a:lnTo>
                <a:lnTo>
                  <a:pt x="414527" y="0"/>
                </a:lnTo>
                <a:lnTo>
                  <a:pt x="0" y="0"/>
                </a:lnTo>
                <a:lnTo>
                  <a:pt x="0" y="926591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39766" y="5342635"/>
            <a:ext cx="825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71C4"/>
                </a:solidFill>
                <a:latin typeface="맑은 고딕"/>
                <a:cs typeface="맑은 고딕"/>
              </a:rPr>
              <a:t>Con</a:t>
            </a:r>
            <a:r>
              <a:rPr sz="1800" spc="-10" dirty="0">
                <a:solidFill>
                  <a:srgbClr val="4471C4"/>
                </a:solidFill>
                <a:latin typeface="맑은 고딕"/>
                <a:cs typeface="맑은 고딕"/>
              </a:rPr>
              <a:t>t</a:t>
            </a:r>
            <a:r>
              <a:rPr sz="1800" spc="-5" dirty="0">
                <a:solidFill>
                  <a:srgbClr val="4471C4"/>
                </a:solidFill>
                <a:latin typeface="맑은 고딕"/>
                <a:cs typeface="맑은 고딕"/>
              </a:rPr>
              <a:t>ext  </a:t>
            </a:r>
            <a:r>
              <a:rPr sz="1800" spc="-30" dirty="0">
                <a:solidFill>
                  <a:srgbClr val="4471C4"/>
                </a:solidFill>
                <a:latin typeface="맑은 고딕"/>
                <a:cs typeface="맑은 고딕"/>
              </a:rPr>
              <a:t>Vector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49729" y="3639311"/>
            <a:ext cx="76200" cy="601345"/>
          </a:xfrm>
          <a:custGeom>
            <a:avLst/>
            <a:gdLst/>
            <a:ahLst/>
            <a:cxnLst/>
            <a:rect l="l" t="t" r="r" b="b"/>
            <a:pathLst>
              <a:path w="76200" h="601345">
                <a:moveTo>
                  <a:pt x="44452" y="76136"/>
                </a:moveTo>
                <a:lnTo>
                  <a:pt x="31752" y="76263"/>
                </a:lnTo>
                <a:lnTo>
                  <a:pt x="37083" y="600837"/>
                </a:lnTo>
                <a:lnTo>
                  <a:pt x="49783" y="600710"/>
                </a:lnTo>
                <a:lnTo>
                  <a:pt x="44452" y="76136"/>
                </a:lnTo>
                <a:close/>
              </a:path>
              <a:path w="76200" h="601345">
                <a:moveTo>
                  <a:pt x="37337" y="0"/>
                </a:moveTo>
                <a:lnTo>
                  <a:pt x="0" y="76581"/>
                </a:lnTo>
                <a:lnTo>
                  <a:pt x="31752" y="76263"/>
                </a:lnTo>
                <a:lnTo>
                  <a:pt x="31622" y="63500"/>
                </a:lnTo>
                <a:lnTo>
                  <a:pt x="69820" y="63373"/>
                </a:lnTo>
                <a:lnTo>
                  <a:pt x="37337" y="0"/>
                </a:lnTo>
                <a:close/>
              </a:path>
              <a:path w="76200" h="601345">
                <a:moveTo>
                  <a:pt x="44322" y="63373"/>
                </a:moveTo>
                <a:lnTo>
                  <a:pt x="31622" y="63500"/>
                </a:lnTo>
                <a:lnTo>
                  <a:pt x="31752" y="76263"/>
                </a:lnTo>
                <a:lnTo>
                  <a:pt x="44452" y="76136"/>
                </a:lnTo>
                <a:lnTo>
                  <a:pt x="44322" y="63373"/>
                </a:lnTo>
                <a:close/>
              </a:path>
              <a:path w="76200" h="601345">
                <a:moveTo>
                  <a:pt x="69820" y="63373"/>
                </a:moveTo>
                <a:lnTo>
                  <a:pt x="44322" y="63373"/>
                </a:lnTo>
                <a:lnTo>
                  <a:pt x="44452" y="76136"/>
                </a:lnTo>
                <a:lnTo>
                  <a:pt x="76200" y="75818"/>
                </a:lnTo>
                <a:lnTo>
                  <a:pt x="69820" y="6337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51708" y="3595115"/>
            <a:ext cx="76200" cy="645795"/>
          </a:xfrm>
          <a:custGeom>
            <a:avLst/>
            <a:gdLst/>
            <a:ahLst/>
            <a:cxnLst/>
            <a:rect l="l" t="t" r="r" b="b"/>
            <a:pathLst>
              <a:path w="76200" h="645795">
                <a:moveTo>
                  <a:pt x="31821" y="76179"/>
                </a:moveTo>
                <a:lnTo>
                  <a:pt x="29337" y="645541"/>
                </a:lnTo>
                <a:lnTo>
                  <a:pt x="42037" y="645668"/>
                </a:lnTo>
                <a:lnTo>
                  <a:pt x="44521" y="76221"/>
                </a:lnTo>
                <a:lnTo>
                  <a:pt x="31821" y="76179"/>
                </a:lnTo>
                <a:close/>
              </a:path>
              <a:path w="76200" h="645795">
                <a:moveTo>
                  <a:pt x="69861" y="63500"/>
                </a:moveTo>
                <a:lnTo>
                  <a:pt x="44577" y="63500"/>
                </a:lnTo>
                <a:lnTo>
                  <a:pt x="44521" y="76221"/>
                </a:lnTo>
                <a:lnTo>
                  <a:pt x="76200" y="76327"/>
                </a:lnTo>
                <a:lnTo>
                  <a:pt x="69861" y="63500"/>
                </a:lnTo>
                <a:close/>
              </a:path>
              <a:path w="76200" h="645795">
                <a:moveTo>
                  <a:pt x="44577" y="63500"/>
                </a:moveTo>
                <a:lnTo>
                  <a:pt x="31877" y="63500"/>
                </a:lnTo>
                <a:lnTo>
                  <a:pt x="31821" y="76179"/>
                </a:lnTo>
                <a:lnTo>
                  <a:pt x="44521" y="76221"/>
                </a:lnTo>
                <a:lnTo>
                  <a:pt x="44577" y="63500"/>
                </a:lnTo>
                <a:close/>
              </a:path>
              <a:path w="76200" h="645795">
                <a:moveTo>
                  <a:pt x="38481" y="0"/>
                </a:moveTo>
                <a:lnTo>
                  <a:pt x="0" y="76073"/>
                </a:lnTo>
                <a:lnTo>
                  <a:pt x="31821" y="76179"/>
                </a:lnTo>
                <a:lnTo>
                  <a:pt x="31877" y="63500"/>
                </a:lnTo>
                <a:lnTo>
                  <a:pt x="69861" y="63500"/>
                </a:lnTo>
                <a:lnTo>
                  <a:pt x="3848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38194" y="3631691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44459" y="76136"/>
                </a:moveTo>
                <a:lnTo>
                  <a:pt x="31759" y="76263"/>
                </a:lnTo>
                <a:lnTo>
                  <a:pt x="37464" y="609599"/>
                </a:lnTo>
                <a:lnTo>
                  <a:pt x="50164" y="609472"/>
                </a:lnTo>
                <a:lnTo>
                  <a:pt x="44459" y="76136"/>
                </a:lnTo>
                <a:close/>
              </a:path>
              <a:path w="76200" h="609600">
                <a:moveTo>
                  <a:pt x="37337" y="0"/>
                </a:moveTo>
                <a:lnTo>
                  <a:pt x="0" y="76580"/>
                </a:lnTo>
                <a:lnTo>
                  <a:pt x="31759" y="76263"/>
                </a:lnTo>
                <a:lnTo>
                  <a:pt x="31622" y="63499"/>
                </a:lnTo>
                <a:lnTo>
                  <a:pt x="44322" y="63372"/>
                </a:lnTo>
                <a:lnTo>
                  <a:pt x="69820" y="63372"/>
                </a:lnTo>
                <a:lnTo>
                  <a:pt x="37337" y="0"/>
                </a:lnTo>
                <a:close/>
              </a:path>
              <a:path w="76200" h="609600">
                <a:moveTo>
                  <a:pt x="44322" y="63372"/>
                </a:moveTo>
                <a:lnTo>
                  <a:pt x="31622" y="63499"/>
                </a:lnTo>
                <a:lnTo>
                  <a:pt x="31759" y="76263"/>
                </a:lnTo>
                <a:lnTo>
                  <a:pt x="44459" y="76136"/>
                </a:lnTo>
                <a:lnTo>
                  <a:pt x="44322" y="63372"/>
                </a:lnTo>
                <a:close/>
              </a:path>
              <a:path w="76200" h="609600">
                <a:moveTo>
                  <a:pt x="69820" y="63372"/>
                </a:moveTo>
                <a:lnTo>
                  <a:pt x="44322" y="63372"/>
                </a:lnTo>
                <a:lnTo>
                  <a:pt x="44459" y="76136"/>
                </a:lnTo>
                <a:lnTo>
                  <a:pt x="76200" y="75818"/>
                </a:lnTo>
                <a:lnTo>
                  <a:pt x="69820" y="6337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87067" y="3611117"/>
            <a:ext cx="4747895" cy="635635"/>
          </a:xfrm>
          <a:custGeom>
            <a:avLst/>
            <a:gdLst/>
            <a:ahLst/>
            <a:cxnLst/>
            <a:rect l="l" t="t" r="r" b="b"/>
            <a:pathLst>
              <a:path w="4747895" h="635635">
                <a:moveTo>
                  <a:pt x="76426" y="31449"/>
                </a:moveTo>
                <a:lnTo>
                  <a:pt x="74842" y="44014"/>
                </a:lnTo>
                <a:lnTo>
                  <a:pt x="4745862" y="635253"/>
                </a:lnTo>
                <a:lnTo>
                  <a:pt x="4747514" y="622680"/>
                </a:lnTo>
                <a:lnTo>
                  <a:pt x="76426" y="31449"/>
                </a:lnTo>
                <a:close/>
              </a:path>
              <a:path w="4747895" h="635635">
                <a:moveTo>
                  <a:pt x="80390" y="0"/>
                </a:moveTo>
                <a:lnTo>
                  <a:pt x="0" y="28193"/>
                </a:lnTo>
                <a:lnTo>
                  <a:pt x="70865" y="75564"/>
                </a:lnTo>
                <a:lnTo>
                  <a:pt x="74842" y="44014"/>
                </a:lnTo>
                <a:lnTo>
                  <a:pt x="62230" y="42417"/>
                </a:lnTo>
                <a:lnTo>
                  <a:pt x="63754" y="29844"/>
                </a:lnTo>
                <a:lnTo>
                  <a:pt x="76629" y="29844"/>
                </a:lnTo>
                <a:lnTo>
                  <a:pt x="80390" y="0"/>
                </a:lnTo>
                <a:close/>
              </a:path>
              <a:path w="4747895" h="635635">
                <a:moveTo>
                  <a:pt x="63754" y="29844"/>
                </a:moveTo>
                <a:lnTo>
                  <a:pt x="62230" y="42417"/>
                </a:lnTo>
                <a:lnTo>
                  <a:pt x="74842" y="44014"/>
                </a:lnTo>
                <a:lnTo>
                  <a:pt x="76426" y="31449"/>
                </a:lnTo>
                <a:lnTo>
                  <a:pt x="63754" y="29844"/>
                </a:lnTo>
                <a:close/>
              </a:path>
              <a:path w="4747895" h="635635">
                <a:moveTo>
                  <a:pt x="76629" y="29844"/>
                </a:moveTo>
                <a:lnTo>
                  <a:pt x="63754" y="29844"/>
                </a:lnTo>
                <a:lnTo>
                  <a:pt x="76426" y="31449"/>
                </a:lnTo>
                <a:lnTo>
                  <a:pt x="76629" y="2984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37716" y="2971800"/>
            <a:ext cx="297180" cy="668020"/>
          </a:xfrm>
          <a:custGeom>
            <a:avLst/>
            <a:gdLst/>
            <a:ahLst/>
            <a:cxnLst/>
            <a:rect l="l" t="t" r="r" b="b"/>
            <a:pathLst>
              <a:path w="297180" h="668020">
                <a:moveTo>
                  <a:pt x="0" y="667512"/>
                </a:moveTo>
                <a:lnTo>
                  <a:pt x="297179" y="667512"/>
                </a:lnTo>
                <a:lnTo>
                  <a:pt x="297179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37716" y="2971800"/>
            <a:ext cx="297180" cy="668020"/>
          </a:xfrm>
          <a:custGeom>
            <a:avLst/>
            <a:gdLst/>
            <a:ahLst/>
            <a:cxnLst/>
            <a:rect l="l" t="t" r="r" b="b"/>
            <a:pathLst>
              <a:path w="297180" h="668020">
                <a:moveTo>
                  <a:pt x="0" y="667512"/>
                </a:moveTo>
                <a:lnTo>
                  <a:pt x="297179" y="667512"/>
                </a:lnTo>
                <a:lnTo>
                  <a:pt x="297179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1092" y="3279647"/>
            <a:ext cx="297180" cy="315595"/>
          </a:xfrm>
          <a:custGeom>
            <a:avLst/>
            <a:gdLst/>
            <a:ahLst/>
            <a:cxnLst/>
            <a:rect l="l" t="t" r="r" b="b"/>
            <a:pathLst>
              <a:path w="297180" h="315595">
                <a:moveTo>
                  <a:pt x="0" y="315467"/>
                </a:moveTo>
                <a:lnTo>
                  <a:pt x="297180" y="315467"/>
                </a:lnTo>
                <a:lnTo>
                  <a:pt x="29718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1092" y="3279647"/>
            <a:ext cx="297180" cy="315595"/>
          </a:xfrm>
          <a:custGeom>
            <a:avLst/>
            <a:gdLst/>
            <a:ahLst/>
            <a:cxnLst/>
            <a:rect l="l" t="t" r="r" b="b"/>
            <a:pathLst>
              <a:path w="297180" h="315595">
                <a:moveTo>
                  <a:pt x="0" y="315467"/>
                </a:moveTo>
                <a:lnTo>
                  <a:pt x="297180" y="315467"/>
                </a:lnTo>
                <a:lnTo>
                  <a:pt x="297180" y="0"/>
                </a:lnTo>
                <a:lnTo>
                  <a:pt x="0" y="0"/>
                </a:lnTo>
                <a:lnTo>
                  <a:pt x="0" y="315467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32276" y="3279647"/>
            <a:ext cx="297180" cy="347980"/>
          </a:xfrm>
          <a:custGeom>
            <a:avLst/>
            <a:gdLst/>
            <a:ahLst/>
            <a:cxnLst/>
            <a:rect l="l" t="t" r="r" b="b"/>
            <a:pathLst>
              <a:path w="297179" h="347979">
                <a:moveTo>
                  <a:pt x="0" y="347471"/>
                </a:moveTo>
                <a:lnTo>
                  <a:pt x="297179" y="347471"/>
                </a:lnTo>
                <a:lnTo>
                  <a:pt x="297179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32276" y="3279647"/>
            <a:ext cx="297180" cy="347980"/>
          </a:xfrm>
          <a:custGeom>
            <a:avLst/>
            <a:gdLst/>
            <a:ahLst/>
            <a:cxnLst/>
            <a:rect l="l" t="t" r="r" b="b"/>
            <a:pathLst>
              <a:path w="297179" h="347979">
                <a:moveTo>
                  <a:pt x="0" y="347471"/>
                </a:moveTo>
                <a:lnTo>
                  <a:pt x="297179" y="347471"/>
                </a:lnTo>
                <a:lnTo>
                  <a:pt x="297179" y="0"/>
                </a:lnTo>
                <a:lnTo>
                  <a:pt x="0" y="0"/>
                </a:lnTo>
                <a:lnTo>
                  <a:pt x="0" y="347471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90444" y="3570859"/>
            <a:ext cx="3644900" cy="676275"/>
          </a:xfrm>
          <a:custGeom>
            <a:avLst/>
            <a:gdLst/>
            <a:ahLst/>
            <a:cxnLst/>
            <a:rect l="l" t="t" r="r" b="b"/>
            <a:pathLst>
              <a:path w="3644900" h="676275">
                <a:moveTo>
                  <a:pt x="76101" y="31293"/>
                </a:moveTo>
                <a:lnTo>
                  <a:pt x="73891" y="43730"/>
                </a:lnTo>
                <a:lnTo>
                  <a:pt x="3642359" y="676147"/>
                </a:lnTo>
                <a:lnTo>
                  <a:pt x="3644646" y="663574"/>
                </a:lnTo>
                <a:lnTo>
                  <a:pt x="76101" y="31293"/>
                </a:lnTo>
                <a:close/>
              </a:path>
              <a:path w="3644900" h="676275">
                <a:moveTo>
                  <a:pt x="81661" y="0"/>
                </a:moveTo>
                <a:lnTo>
                  <a:pt x="0" y="24256"/>
                </a:lnTo>
                <a:lnTo>
                  <a:pt x="68325" y="75056"/>
                </a:lnTo>
                <a:lnTo>
                  <a:pt x="73891" y="43730"/>
                </a:lnTo>
                <a:lnTo>
                  <a:pt x="61468" y="41528"/>
                </a:lnTo>
                <a:lnTo>
                  <a:pt x="63626" y="29082"/>
                </a:lnTo>
                <a:lnTo>
                  <a:pt x="76493" y="29082"/>
                </a:lnTo>
                <a:lnTo>
                  <a:pt x="81661" y="0"/>
                </a:lnTo>
                <a:close/>
              </a:path>
              <a:path w="3644900" h="676275">
                <a:moveTo>
                  <a:pt x="63626" y="29082"/>
                </a:moveTo>
                <a:lnTo>
                  <a:pt x="61468" y="41528"/>
                </a:lnTo>
                <a:lnTo>
                  <a:pt x="73891" y="43730"/>
                </a:lnTo>
                <a:lnTo>
                  <a:pt x="76101" y="31293"/>
                </a:lnTo>
                <a:lnTo>
                  <a:pt x="63626" y="29082"/>
                </a:lnTo>
                <a:close/>
              </a:path>
              <a:path w="3644900" h="676275">
                <a:moveTo>
                  <a:pt x="76493" y="29082"/>
                </a:moveTo>
                <a:lnTo>
                  <a:pt x="63626" y="29082"/>
                </a:lnTo>
                <a:lnTo>
                  <a:pt x="76101" y="31293"/>
                </a:lnTo>
                <a:lnTo>
                  <a:pt x="76493" y="2908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1628" y="3607942"/>
            <a:ext cx="2553335" cy="639445"/>
          </a:xfrm>
          <a:custGeom>
            <a:avLst/>
            <a:gdLst/>
            <a:ahLst/>
            <a:cxnLst/>
            <a:rect l="l" t="t" r="r" b="b"/>
            <a:pathLst>
              <a:path w="2553335" h="639445">
                <a:moveTo>
                  <a:pt x="75612" y="30787"/>
                </a:moveTo>
                <a:lnTo>
                  <a:pt x="72600" y="43241"/>
                </a:lnTo>
                <a:lnTo>
                  <a:pt x="2550414" y="639063"/>
                </a:lnTo>
                <a:lnTo>
                  <a:pt x="2553335" y="626744"/>
                </a:lnTo>
                <a:lnTo>
                  <a:pt x="75612" y="30787"/>
                </a:lnTo>
                <a:close/>
              </a:path>
              <a:path w="2553335" h="639445">
                <a:moveTo>
                  <a:pt x="83058" y="0"/>
                </a:moveTo>
                <a:lnTo>
                  <a:pt x="0" y="19176"/>
                </a:lnTo>
                <a:lnTo>
                  <a:pt x="65150" y="74040"/>
                </a:lnTo>
                <a:lnTo>
                  <a:pt x="72600" y="43241"/>
                </a:lnTo>
                <a:lnTo>
                  <a:pt x="60198" y="40258"/>
                </a:lnTo>
                <a:lnTo>
                  <a:pt x="63246" y="27812"/>
                </a:lnTo>
                <a:lnTo>
                  <a:pt x="76331" y="27812"/>
                </a:lnTo>
                <a:lnTo>
                  <a:pt x="83058" y="0"/>
                </a:lnTo>
                <a:close/>
              </a:path>
              <a:path w="2553335" h="639445">
                <a:moveTo>
                  <a:pt x="63246" y="27812"/>
                </a:moveTo>
                <a:lnTo>
                  <a:pt x="60198" y="40258"/>
                </a:lnTo>
                <a:lnTo>
                  <a:pt x="72600" y="43241"/>
                </a:lnTo>
                <a:lnTo>
                  <a:pt x="75612" y="30787"/>
                </a:lnTo>
                <a:lnTo>
                  <a:pt x="63246" y="27812"/>
                </a:lnTo>
                <a:close/>
              </a:path>
              <a:path w="2553335" h="639445">
                <a:moveTo>
                  <a:pt x="76331" y="27812"/>
                </a:moveTo>
                <a:lnTo>
                  <a:pt x="63246" y="27812"/>
                </a:lnTo>
                <a:lnTo>
                  <a:pt x="75612" y="30787"/>
                </a:lnTo>
                <a:lnTo>
                  <a:pt x="76331" y="278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905755" y="2426207"/>
            <a:ext cx="414655" cy="928369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맑은 고딕"/>
                <a:cs typeface="맑은 고딕"/>
              </a:rPr>
              <a:t>c1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686941" y="2854832"/>
            <a:ext cx="3220085" cy="123825"/>
          </a:xfrm>
          <a:custGeom>
            <a:avLst/>
            <a:gdLst/>
            <a:ahLst/>
            <a:cxnLst/>
            <a:rect l="l" t="t" r="r" b="b"/>
            <a:pathLst>
              <a:path w="3220085" h="123825">
                <a:moveTo>
                  <a:pt x="3143664" y="31815"/>
                </a:moveTo>
                <a:lnTo>
                  <a:pt x="0" y="110997"/>
                </a:lnTo>
                <a:lnTo>
                  <a:pt x="253" y="123697"/>
                </a:lnTo>
                <a:lnTo>
                  <a:pt x="3143981" y="44516"/>
                </a:lnTo>
                <a:lnTo>
                  <a:pt x="3143664" y="31815"/>
                </a:lnTo>
                <a:close/>
              </a:path>
              <a:path w="3220085" h="123825">
                <a:moveTo>
                  <a:pt x="3209949" y="31495"/>
                </a:moveTo>
                <a:lnTo>
                  <a:pt x="3156331" y="31495"/>
                </a:lnTo>
                <a:lnTo>
                  <a:pt x="3156711" y="44195"/>
                </a:lnTo>
                <a:lnTo>
                  <a:pt x="3143981" y="44516"/>
                </a:lnTo>
                <a:lnTo>
                  <a:pt x="3144773" y="76200"/>
                </a:lnTo>
                <a:lnTo>
                  <a:pt x="3219958" y="36194"/>
                </a:lnTo>
                <a:lnTo>
                  <a:pt x="3209949" y="31495"/>
                </a:lnTo>
                <a:close/>
              </a:path>
              <a:path w="3220085" h="123825">
                <a:moveTo>
                  <a:pt x="3156331" y="31495"/>
                </a:moveTo>
                <a:lnTo>
                  <a:pt x="3143664" y="31815"/>
                </a:lnTo>
                <a:lnTo>
                  <a:pt x="3143981" y="44516"/>
                </a:lnTo>
                <a:lnTo>
                  <a:pt x="3156711" y="44195"/>
                </a:lnTo>
                <a:lnTo>
                  <a:pt x="3156331" y="31495"/>
                </a:lnTo>
                <a:close/>
              </a:path>
              <a:path w="3220085" h="123825">
                <a:moveTo>
                  <a:pt x="3142869" y="0"/>
                </a:moveTo>
                <a:lnTo>
                  <a:pt x="3143664" y="31815"/>
                </a:lnTo>
                <a:lnTo>
                  <a:pt x="3156331" y="31495"/>
                </a:lnTo>
                <a:lnTo>
                  <a:pt x="3209949" y="31495"/>
                </a:lnTo>
                <a:lnTo>
                  <a:pt x="314286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89301" y="2867405"/>
            <a:ext cx="2117725" cy="419734"/>
          </a:xfrm>
          <a:custGeom>
            <a:avLst/>
            <a:gdLst/>
            <a:ahLst/>
            <a:cxnLst/>
            <a:rect l="l" t="t" r="r" b="b"/>
            <a:pathLst>
              <a:path w="2117725" h="419735">
                <a:moveTo>
                  <a:pt x="2041689" y="31136"/>
                </a:moveTo>
                <a:lnTo>
                  <a:pt x="0" y="406908"/>
                </a:lnTo>
                <a:lnTo>
                  <a:pt x="2286" y="419354"/>
                </a:lnTo>
                <a:lnTo>
                  <a:pt x="2044010" y="43701"/>
                </a:lnTo>
                <a:lnTo>
                  <a:pt x="2041689" y="31136"/>
                </a:lnTo>
                <a:close/>
              </a:path>
              <a:path w="2117725" h="419735">
                <a:moveTo>
                  <a:pt x="2110829" y="28829"/>
                </a:moveTo>
                <a:lnTo>
                  <a:pt x="2054225" y="28829"/>
                </a:lnTo>
                <a:lnTo>
                  <a:pt x="2056511" y="41402"/>
                </a:lnTo>
                <a:lnTo>
                  <a:pt x="2044010" y="43701"/>
                </a:lnTo>
                <a:lnTo>
                  <a:pt x="2049779" y="74930"/>
                </a:lnTo>
                <a:lnTo>
                  <a:pt x="2110829" y="28829"/>
                </a:lnTo>
                <a:close/>
              </a:path>
              <a:path w="2117725" h="419735">
                <a:moveTo>
                  <a:pt x="2054225" y="28829"/>
                </a:moveTo>
                <a:lnTo>
                  <a:pt x="2041689" y="31136"/>
                </a:lnTo>
                <a:lnTo>
                  <a:pt x="2044010" y="43701"/>
                </a:lnTo>
                <a:lnTo>
                  <a:pt x="2056511" y="41402"/>
                </a:lnTo>
                <a:lnTo>
                  <a:pt x="2054225" y="28829"/>
                </a:lnTo>
                <a:close/>
              </a:path>
              <a:path w="2117725" h="419735">
                <a:moveTo>
                  <a:pt x="2035937" y="0"/>
                </a:moveTo>
                <a:lnTo>
                  <a:pt x="2041689" y="31136"/>
                </a:lnTo>
                <a:lnTo>
                  <a:pt x="2054225" y="28829"/>
                </a:lnTo>
                <a:lnTo>
                  <a:pt x="2110829" y="28829"/>
                </a:lnTo>
                <a:lnTo>
                  <a:pt x="2117725" y="23622"/>
                </a:lnTo>
                <a:lnTo>
                  <a:pt x="203593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79341" y="2882519"/>
            <a:ext cx="1027430" cy="404495"/>
          </a:xfrm>
          <a:custGeom>
            <a:avLst/>
            <a:gdLst/>
            <a:ahLst/>
            <a:cxnLst/>
            <a:rect l="l" t="t" r="r" b="b"/>
            <a:pathLst>
              <a:path w="1027429" h="404495">
                <a:moveTo>
                  <a:pt x="953851" y="29650"/>
                </a:moveTo>
                <a:lnTo>
                  <a:pt x="0" y="392048"/>
                </a:lnTo>
                <a:lnTo>
                  <a:pt x="4572" y="403986"/>
                </a:lnTo>
                <a:lnTo>
                  <a:pt x="958331" y="41450"/>
                </a:lnTo>
                <a:lnTo>
                  <a:pt x="953851" y="29650"/>
                </a:lnTo>
                <a:close/>
              </a:path>
              <a:path w="1027429" h="404495">
                <a:moveTo>
                  <a:pt x="1012013" y="25145"/>
                </a:moveTo>
                <a:lnTo>
                  <a:pt x="965708" y="25145"/>
                </a:lnTo>
                <a:lnTo>
                  <a:pt x="970153" y="36956"/>
                </a:lnTo>
                <a:lnTo>
                  <a:pt x="958331" y="41450"/>
                </a:lnTo>
                <a:lnTo>
                  <a:pt x="969645" y="71246"/>
                </a:lnTo>
                <a:lnTo>
                  <a:pt x="1012013" y="25145"/>
                </a:lnTo>
                <a:close/>
              </a:path>
              <a:path w="1027429" h="404495">
                <a:moveTo>
                  <a:pt x="965708" y="25145"/>
                </a:moveTo>
                <a:lnTo>
                  <a:pt x="953851" y="29650"/>
                </a:lnTo>
                <a:lnTo>
                  <a:pt x="958331" y="41450"/>
                </a:lnTo>
                <a:lnTo>
                  <a:pt x="970153" y="36956"/>
                </a:lnTo>
                <a:lnTo>
                  <a:pt x="965708" y="25145"/>
                </a:lnTo>
                <a:close/>
              </a:path>
              <a:path w="1027429" h="404495">
                <a:moveTo>
                  <a:pt x="942594" y="0"/>
                </a:moveTo>
                <a:lnTo>
                  <a:pt x="953851" y="29650"/>
                </a:lnTo>
                <a:lnTo>
                  <a:pt x="965708" y="25145"/>
                </a:lnTo>
                <a:lnTo>
                  <a:pt x="1012013" y="25145"/>
                </a:lnTo>
                <a:lnTo>
                  <a:pt x="1027303" y="8508"/>
                </a:lnTo>
                <a:lnTo>
                  <a:pt x="94259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17235" y="2885439"/>
            <a:ext cx="828675" cy="457200"/>
          </a:xfrm>
          <a:custGeom>
            <a:avLst/>
            <a:gdLst/>
            <a:ahLst/>
            <a:cxnLst/>
            <a:rect l="l" t="t" r="r" b="b"/>
            <a:pathLst>
              <a:path w="828675" h="457200">
                <a:moveTo>
                  <a:pt x="758695" y="426068"/>
                </a:moveTo>
                <a:lnTo>
                  <a:pt x="743458" y="453898"/>
                </a:lnTo>
                <a:lnTo>
                  <a:pt x="828675" y="457073"/>
                </a:lnTo>
                <a:lnTo>
                  <a:pt x="811372" y="432181"/>
                </a:lnTo>
                <a:lnTo>
                  <a:pt x="769874" y="432181"/>
                </a:lnTo>
                <a:lnTo>
                  <a:pt x="758695" y="426068"/>
                </a:lnTo>
                <a:close/>
              </a:path>
              <a:path w="828675" h="457200">
                <a:moveTo>
                  <a:pt x="764809" y="414901"/>
                </a:moveTo>
                <a:lnTo>
                  <a:pt x="758695" y="426068"/>
                </a:lnTo>
                <a:lnTo>
                  <a:pt x="769874" y="432181"/>
                </a:lnTo>
                <a:lnTo>
                  <a:pt x="775969" y="421005"/>
                </a:lnTo>
                <a:lnTo>
                  <a:pt x="764809" y="414901"/>
                </a:lnTo>
                <a:close/>
              </a:path>
              <a:path w="828675" h="457200">
                <a:moveTo>
                  <a:pt x="780034" y="387096"/>
                </a:moveTo>
                <a:lnTo>
                  <a:pt x="764809" y="414901"/>
                </a:lnTo>
                <a:lnTo>
                  <a:pt x="775969" y="421005"/>
                </a:lnTo>
                <a:lnTo>
                  <a:pt x="769874" y="432181"/>
                </a:lnTo>
                <a:lnTo>
                  <a:pt x="811372" y="432181"/>
                </a:lnTo>
                <a:lnTo>
                  <a:pt x="780034" y="387096"/>
                </a:lnTo>
                <a:close/>
              </a:path>
              <a:path w="828675" h="457200">
                <a:moveTo>
                  <a:pt x="6096" y="0"/>
                </a:moveTo>
                <a:lnTo>
                  <a:pt x="0" y="11175"/>
                </a:lnTo>
                <a:lnTo>
                  <a:pt x="758695" y="426068"/>
                </a:lnTo>
                <a:lnTo>
                  <a:pt x="764809" y="414901"/>
                </a:lnTo>
                <a:lnTo>
                  <a:pt x="60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7</a:t>
            </a:fld>
            <a:endParaRPr sz="800">
              <a:latin typeface="KoPub돋움체 Medium"/>
              <a:cs typeface="KoPub돋움체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75796" y="2559106"/>
            <a:ext cx="2719389" cy="3134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710" y="1488058"/>
            <a:ext cx="2669717" cy="253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6666" y="1909063"/>
            <a:ext cx="7558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KoPub돋움체 Medium"/>
                <a:cs typeface="KoPub돋움체 Medium"/>
              </a:rPr>
              <a:t>Decoder가 </a:t>
            </a:r>
            <a:r>
              <a:rPr sz="1600" spc="-5" dirty="0">
                <a:latin typeface="KoPub돋움체 Medium"/>
                <a:cs typeface="KoPub돋움체 Medium"/>
              </a:rPr>
              <a:t>특정 시점 단어를 출력할 때 </a:t>
            </a:r>
            <a:r>
              <a:rPr sz="1600" spc="-10" dirty="0">
                <a:latin typeface="KoPub돋움체 Medium"/>
                <a:cs typeface="KoPub돋움체 Medium"/>
              </a:rPr>
              <a:t>encoder </a:t>
            </a:r>
            <a:r>
              <a:rPr sz="1600" spc="-5" dirty="0">
                <a:latin typeface="KoPub돋움체 Medium"/>
                <a:cs typeface="KoPub돋움체 Medium"/>
              </a:rPr>
              <a:t>정보 중 연관성이 있는 정보를 직접</a:t>
            </a:r>
            <a:r>
              <a:rPr sz="1600" spc="245" dirty="0">
                <a:latin typeface="KoPub돋움체 Medium"/>
                <a:cs typeface="KoPub돋움체 Medium"/>
              </a:rPr>
              <a:t> </a:t>
            </a:r>
            <a:r>
              <a:rPr sz="1600" spc="-5" dirty="0">
                <a:latin typeface="KoPub돋움체 Medium"/>
                <a:cs typeface="KoPub돋움체 Medium"/>
              </a:rPr>
              <a:t>선택</a:t>
            </a:r>
            <a:endParaRPr sz="1600">
              <a:latin typeface="KoPub돋움체 Medium"/>
              <a:cs typeface="KoPub돋움체 Medi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429" y="2733547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Que</a:t>
            </a:r>
            <a:r>
              <a:rPr sz="1800" spc="65" dirty="0">
                <a:latin typeface="맑은 고딕"/>
                <a:cs typeface="맑은 고딕"/>
              </a:rPr>
              <a:t>r</a:t>
            </a:r>
            <a:r>
              <a:rPr sz="1800" dirty="0">
                <a:latin typeface="맑은 고딕"/>
                <a:cs typeface="맑은 고딕"/>
              </a:rPr>
              <a:t>y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406" y="4027678"/>
            <a:ext cx="681990" cy="68961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203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5"/>
              </a:spcBef>
            </a:pPr>
            <a:r>
              <a:rPr sz="1800" spc="-5" dirty="0">
                <a:solidFill>
                  <a:srgbClr val="FFFFFF"/>
                </a:solidFill>
                <a:latin typeface="맑은 고딕"/>
                <a:cs typeface="맑은 고딕"/>
              </a:rPr>
              <a:t>s1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3155" y="2732659"/>
            <a:ext cx="393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맑은 고딕"/>
                <a:cs typeface="맑은 고딕"/>
              </a:rPr>
              <a:t>K</a:t>
            </a:r>
            <a:r>
              <a:rPr sz="1800" spc="-5" dirty="0">
                <a:latin typeface="맑은 고딕"/>
                <a:cs typeface="맑은 고딕"/>
              </a:rPr>
              <a:t>ey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3073" y="2732659"/>
            <a:ext cx="581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맑은 고딕"/>
                <a:cs typeface="맑은 고딕"/>
              </a:rPr>
              <a:t>V</a:t>
            </a:r>
            <a:r>
              <a:rPr sz="1800" dirty="0">
                <a:latin typeface="맑은 고딕"/>
                <a:cs typeface="맑은 고딕"/>
              </a:rPr>
              <a:t>alue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8629" y="3148329"/>
            <a:ext cx="681990" cy="68834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8629" y="4018534"/>
            <a:ext cx="681990" cy="68961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8629" y="4888738"/>
            <a:ext cx="681990" cy="68961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83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5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h3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2782" y="3148329"/>
            <a:ext cx="681990" cy="68834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02782" y="4018534"/>
            <a:ext cx="681990" cy="68961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h2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02782" y="4888738"/>
            <a:ext cx="681990" cy="689610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20383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605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h3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51578" y="3148329"/>
            <a:ext cx="681990" cy="68961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0320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600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a11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50053" y="4018534"/>
            <a:ext cx="681990" cy="68961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03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605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a21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50053" y="4888738"/>
            <a:ext cx="681990" cy="68961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20383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605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a31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80706" y="3145282"/>
            <a:ext cx="683260" cy="243014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c1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10602" y="2416302"/>
            <a:ext cx="8255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Con</a:t>
            </a:r>
            <a:r>
              <a:rPr sz="1800" spc="-10" dirty="0">
                <a:latin typeface="맑은 고딕"/>
                <a:cs typeface="맑은 고딕"/>
              </a:rPr>
              <a:t>t</a:t>
            </a:r>
            <a:r>
              <a:rPr sz="1800" spc="-5" dirty="0">
                <a:latin typeface="맑은 고딕"/>
                <a:cs typeface="맑은 고딕"/>
              </a:rPr>
              <a:t>ext  </a:t>
            </a:r>
            <a:r>
              <a:rPr sz="1800" spc="-30" dirty="0">
                <a:latin typeface="맑은 고딕"/>
                <a:cs typeface="맑은 고딕"/>
              </a:rPr>
              <a:t>Vector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6276" y="3493770"/>
            <a:ext cx="749935" cy="886460"/>
          </a:xfrm>
          <a:custGeom>
            <a:avLst/>
            <a:gdLst/>
            <a:ahLst/>
            <a:cxnLst/>
            <a:rect l="l" t="t" r="r" b="b"/>
            <a:pathLst>
              <a:path w="749935" h="886460">
                <a:moveTo>
                  <a:pt x="693429" y="52088"/>
                </a:moveTo>
                <a:lnTo>
                  <a:pt x="0" y="874140"/>
                </a:lnTo>
                <a:lnTo>
                  <a:pt x="14554" y="886459"/>
                </a:lnTo>
                <a:lnTo>
                  <a:pt x="708022" y="64419"/>
                </a:lnTo>
                <a:lnTo>
                  <a:pt x="693429" y="52088"/>
                </a:lnTo>
                <a:close/>
              </a:path>
              <a:path w="749935" h="886460">
                <a:moveTo>
                  <a:pt x="739566" y="42417"/>
                </a:moveTo>
                <a:lnTo>
                  <a:pt x="701586" y="42417"/>
                </a:lnTo>
                <a:lnTo>
                  <a:pt x="716191" y="54737"/>
                </a:lnTo>
                <a:lnTo>
                  <a:pt x="708022" y="64419"/>
                </a:lnTo>
                <a:lnTo>
                  <a:pt x="729780" y="82803"/>
                </a:lnTo>
                <a:lnTo>
                  <a:pt x="739566" y="42417"/>
                </a:lnTo>
                <a:close/>
              </a:path>
              <a:path w="749935" h="886460">
                <a:moveTo>
                  <a:pt x="701586" y="42417"/>
                </a:moveTo>
                <a:lnTo>
                  <a:pt x="693429" y="52088"/>
                </a:lnTo>
                <a:lnTo>
                  <a:pt x="708022" y="64419"/>
                </a:lnTo>
                <a:lnTo>
                  <a:pt x="716191" y="54737"/>
                </a:lnTo>
                <a:lnTo>
                  <a:pt x="701586" y="42417"/>
                </a:lnTo>
                <a:close/>
              </a:path>
              <a:path w="749935" h="886460">
                <a:moveTo>
                  <a:pt x="749846" y="0"/>
                </a:moveTo>
                <a:lnTo>
                  <a:pt x="671614" y="33654"/>
                </a:lnTo>
                <a:lnTo>
                  <a:pt x="693429" y="52088"/>
                </a:lnTo>
                <a:lnTo>
                  <a:pt x="701586" y="42417"/>
                </a:lnTo>
                <a:lnTo>
                  <a:pt x="739566" y="42417"/>
                </a:lnTo>
                <a:lnTo>
                  <a:pt x="749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3427" y="4326890"/>
            <a:ext cx="742950" cy="76200"/>
          </a:xfrm>
          <a:custGeom>
            <a:avLst/>
            <a:gdLst/>
            <a:ahLst/>
            <a:cxnLst/>
            <a:rect l="l" t="t" r="r" b="b"/>
            <a:pathLst>
              <a:path w="742950" h="76200">
                <a:moveTo>
                  <a:pt x="724832" y="28448"/>
                </a:moveTo>
                <a:lnTo>
                  <a:pt x="679068" y="28448"/>
                </a:lnTo>
                <a:lnTo>
                  <a:pt x="679322" y="47498"/>
                </a:lnTo>
                <a:lnTo>
                  <a:pt x="666623" y="47664"/>
                </a:lnTo>
                <a:lnTo>
                  <a:pt x="667004" y="76200"/>
                </a:lnTo>
                <a:lnTo>
                  <a:pt x="742696" y="37084"/>
                </a:lnTo>
                <a:lnTo>
                  <a:pt x="724832" y="28448"/>
                </a:lnTo>
                <a:close/>
              </a:path>
              <a:path w="742950" h="76200">
                <a:moveTo>
                  <a:pt x="666369" y="28614"/>
                </a:moveTo>
                <a:lnTo>
                  <a:pt x="0" y="37337"/>
                </a:lnTo>
                <a:lnTo>
                  <a:pt x="253" y="56387"/>
                </a:lnTo>
                <a:lnTo>
                  <a:pt x="666623" y="47664"/>
                </a:lnTo>
                <a:lnTo>
                  <a:pt x="666369" y="28614"/>
                </a:lnTo>
                <a:close/>
              </a:path>
              <a:path w="742950" h="76200">
                <a:moveTo>
                  <a:pt x="679068" y="28448"/>
                </a:moveTo>
                <a:lnTo>
                  <a:pt x="666369" y="28614"/>
                </a:lnTo>
                <a:lnTo>
                  <a:pt x="666623" y="47664"/>
                </a:lnTo>
                <a:lnTo>
                  <a:pt x="679322" y="47498"/>
                </a:lnTo>
                <a:lnTo>
                  <a:pt x="679068" y="28448"/>
                </a:lnTo>
                <a:close/>
              </a:path>
              <a:path w="742950" h="76200">
                <a:moveTo>
                  <a:pt x="665987" y="0"/>
                </a:moveTo>
                <a:lnTo>
                  <a:pt x="666369" y="28614"/>
                </a:lnTo>
                <a:lnTo>
                  <a:pt x="679068" y="28448"/>
                </a:lnTo>
                <a:lnTo>
                  <a:pt x="724832" y="28448"/>
                </a:lnTo>
                <a:lnTo>
                  <a:pt x="6659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6340" y="4366895"/>
            <a:ext cx="749935" cy="867410"/>
          </a:xfrm>
          <a:custGeom>
            <a:avLst/>
            <a:gdLst/>
            <a:ahLst/>
            <a:cxnLst/>
            <a:rect l="l" t="t" r="r" b="b"/>
            <a:pathLst>
              <a:path w="749935" h="867410">
                <a:moveTo>
                  <a:pt x="692805" y="815582"/>
                </a:moveTo>
                <a:lnTo>
                  <a:pt x="671169" y="834262"/>
                </a:lnTo>
                <a:lnTo>
                  <a:pt x="749782" y="867028"/>
                </a:lnTo>
                <a:lnTo>
                  <a:pt x="739176" y="825245"/>
                </a:lnTo>
                <a:lnTo>
                  <a:pt x="701141" y="825245"/>
                </a:lnTo>
                <a:lnTo>
                  <a:pt x="692805" y="815582"/>
                </a:lnTo>
                <a:close/>
              </a:path>
              <a:path w="749935" h="867410">
                <a:moveTo>
                  <a:pt x="707183" y="803167"/>
                </a:moveTo>
                <a:lnTo>
                  <a:pt x="692805" y="815582"/>
                </a:lnTo>
                <a:lnTo>
                  <a:pt x="701141" y="825245"/>
                </a:lnTo>
                <a:lnTo>
                  <a:pt x="715492" y="812799"/>
                </a:lnTo>
                <a:lnTo>
                  <a:pt x="707183" y="803167"/>
                </a:lnTo>
                <a:close/>
              </a:path>
              <a:path w="749935" h="867410">
                <a:moveTo>
                  <a:pt x="728827" y="784478"/>
                </a:moveTo>
                <a:lnTo>
                  <a:pt x="707183" y="803167"/>
                </a:lnTo>
                <a:lnTo>
                  <a:pt x="715492" y="812799"/>
                </a:lnTo>
                <a:lnTo>
                  <a:pt x="701141" y="825245"/>
                </a:lnTo>
                <a:lnTo>
                  <a:pt x="739176" y="825245"/>
                </a:lnTo>
                <a:lnTo>
                  <a:pt x="728827" y="784478"/>
                </a:lnTo>
                <a:close/>
              </a:path>
              <a:path w="749935" h="867410">
                <a:moveTo>
                  <a:pt x="14427" y="0"/>
                </a:moveTo>
                <a:lnTo>
                  <a:pt x="0" y="12445"/>
                </a:lnTo>
                <a:lnTo>
                  <a:pt x="692805" y="815582"/>
                </a:lnTo>
                <a:lnTo>
                  <a:pt x="707183" y="803167"/>
                </a:lnTo>
                <a:lnTo>
                  <a:pt x="14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4777" y="3455796"/>
            <a:ext cx="2343150" cy="76200"/>
          </a:xfrm>
          <a:custGeom>
            <a:avLst/>
            <a:gdLst/>
            <a:ahLst/>
            <a:cxnLst/>
            <a:rect l="l" t="t" r="r" b="b"/>
            <a:pathLst>
              <a:path w="2343150" h="76200">
                <a:moveTo>
                  <a:pt x="2266696" y="47624"/>
                </a:moveTo>
                <a:lnTo>
                  <a:pt x="2266696" y="76200"/>
                </a:lnTo>
                <a:lnTo>
                  <a:pt x="2323846" y="47625"/>
                </a:lnTo>
                <a:lnTo>
                  <a:pt x="2266696" y="47624"/>
                </a:lnTo>
                <a:close/>
              </a:path>
              <a:path w="2343150" h="76200">
                <a:moveTo>
                  <a:pt x="2266696" y="28574"/>
                </a:moveTo>
                <a:lnTo>
                  <a:pt x="2266696" y="47624"/>
                </a:lnTo>
                <a:lnTo>
                  <a:pt x="2279396" y="47625"/>
                </a:lnTo>
                <a:lnTo>
                  <a:pt x="2279396" y="28575"/>
                </a:lnTo>
                <a:lnTo>
                  <a:pt x="2266696" y="28574"/>
                </a:lnTo>
                <a:close/>
              </a:path>
              <a:path w="2343150" h="76200">
                <a:moveTo>
                  <a:pt x="2266696" y="0"/>
                </a:moveTo>
                <a:lnTo>
                  <a:pt x="2266696" y="28574"/>
                </a:lnTo>
                <a:lnTo>
                  <a:pt x="2279396" y="28575"/>
                </a:lnTo>
                <a:lnTo>
                  <a:pt x="2279396" y="47625"/>
                </a:lnTo>
                <a:lnTo>
                  <a:pt x="2323847" y="47624"/>
                </a:lnTo>
                <a:lnTo>
                  <a:pt x="2342896" y="38100"/>
                </a:lnTo>
                <a:lnTo>
                  <a:pt x="2266696" y="0"/>
                </a:lnTo>
                <a:close/>
              </a:path>
              <a:path w="2343150" h="76200">
                <a:moveTo>
                  <a:pt x="0" y="28448"/>
                </a:moveTo>
                <a:lnTo>
                  <a:pt x="0" y="47498"/>
                </a:lnTo>
                <a:lnTo>
                  <a:pt x="2266696" y="47624"/>
                </a:lnTo>
                <a:lnTo>
                  <a:pt x="2266696" y="28574"/>
                </a:lnTo>
                <a:lnTo>
                  <a:pt x="0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14777" y="4326001"/>
            <a:ext cx="2341880" cy="76200"/>
          </a:xfrm>
          <a:custGeom>
            <a:avLst/>
            <a:gdLst/>
            <a:ahLst/>
            <a:cxnLst/>
            <a:rect l="l" t="t" r="r" b="b"/>
            <a:pathLst>
              <a:path w="2341879" h="76200">
                <a:moveTo>
                  <a:pt x="2265680" y="47624"/>
                </a:moveTo>
                <a:lnTo>
                  <a:pt x="2265680" y="76200"/>
                </a:lnTo>
                <a:lnTo>
                  <a:pt x="2322830" y="47625"/>
                </a:lnTo>
                <a:lnTo>
                  <a:pt x="2265680" y="47624"/>
                </a:lnTo>
                <a:close/>
              </a:path>
              <a:path w="2341879" h="76200">
                <a:moveTo>
                  <a:pt x="2265680" y="28574"/>
                </a:moveTo>
                <a:lnTo>
                  <a:pt x="2265680" y="47624"/>
                </a:lnTo>
                <a:lnTo>
                  <a:pt x="2278380" y="47625"/>
                </a:lnTo>
                <a:lnTo>
                  <a:pt x="2278380" y="28575"/>
                </a:lnTo>
                <a:lnTo>
                  <a:pt x="2265680" y="28574"/>
                </a:lnTo>
                <a:close/>
              </a:path>
              <a:path w="2341879" h="76200">
                <a:moveTo>
                  <a:pt x="2265680" y="0"/>
                </a:moveTo>
                <a:lnTo>
                  <a:pt x="2265680" y="28574"/>
                </a:lnTo>
                <a:lnTo>
                  <a:pt x="2278380" y="28575"/>
                </a:lnTo>
                <a:lnTo>
                  <a:pt x="2278380" y="47625"/>
                </a:lnTo>
                <a:lnTo>
                  <a:pt x="2322831" y="47624"/>
                </a:lnTo>
                <a:lnTo>
                  <a:pt x="2341880" y="38100"/>
                </a:lnTo>
                <a:lnTo>
                  <a:pt x="2265680" y="0"/>
                </a:lnTo>
                <a:close/>
              </a:path>
              <a:path w="2341879" h="76200">
                <a:moveTo>
                  <a:pt x="0" y="28448"/>
                </a:moveTo>
                <a:lnTo>
                  <a:pt x="0" y="47498"/>
                </a:lnTo>
                <a:lnTo>
                  <a:pt x="2265680" y="47624"/>
                </a:lnTo>
                <a:lnTo>
                  <a:pt x="2265680" y="28574"/>
                </a:lnTo>
                <a:lnTo>
                  <a:pt x="0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14777" y="5196078"/>
            <a:ext cx="2341880" cy="76200"/>
          </a:xfrm>
          <a:custGeom>
            <a:avLst/>
            <a:gdLst/>
            <a:ahLst/>
            <a:cxnLst/>
            <a:rect l="l" t="t" r="r" b="b"/>
            <a:pathLst>
              <a:path w="2341879" h="76200">
                <a:moveTo>
                  <a:pt x="2265680" y="0"/>
                </a:moveTo>
                <a:lnTo>
                  <a:pt x="2265680" y="76200"/>
                </a:lnTo>
                <a:lnTo>
                  <a:pt x="2322830" y="47625"/>
                </a:lnTo>
                <a:lnTo>
                  <a:pt x="2278380" y="47625"/>
                </a:lnTo>
                <a:lnTo>
                  <a:pt x="2278380" y="28575"/>
                </a:lnTo>
                <a:lnTo>
                  <a:pt x="2322830" y="28575"/>
                </a:lnTo>
                <a:lnTo>
                  <a:pt x="2265680" y="0"/>
                </a:lnTo>
                <a:close/>
              </a:path>
              <a:path w="2341879" h="76200">
                <a:moveTo>
                  <a:pt x="226568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2265680" y="47625"/>
                </a:lnTo>
                <a:lnTo>
                  <a:pt x="2265680" y="28575"/>
                </a:lnTo>
                <a:close/>
              </a:path>
              <a:path w="2341879" h="76200">
                <a:moveTo>
                  <a:pt x="2322830" y="28575"/>
                </a:moveTo>
                <a:lnTo>
                  <a:pt x="2278380" y="28575"/>
                </a:lnTo>
                <a:lnTo>
                  <a:pt x="2278380" y="47625"/>
                </a:lnTo>
                <a:lnTo>
                  <a:pt x="2322830" y="47625"/>
                </a:lnTo>
                <a:lnTo>
                  <a:pt x="2341880" y="38100"/>
                </a:lnTo>
                <a:lnTo>
                  <a:pt x="232283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647690" y="4192270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X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1773" y="4199890"/>
            <a:ext cx="203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맑은 고딕"/>
                <a:cs typeface="맑은 고딕"/>
              </a:rPr>
              <a:t>=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1264" y="3153613"/>
            <a:ext cx="2166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𝑠𝑜𝑓𝑡𝑚𝑎𝑥(𝑠1 </a:t>
            </a:r>
            <a:r>
              <a:rPr sz="1600" spc="55" dirty="0">
                <a:latin typeface="Cambria Math"/>
                <a:cs typeface="Cambria Math"/>
              </a:rPr>
              <a:t>∙ </a:t>
            </a:r>
            <a:r>
              <a:rPr sz="1600" spc="-5" dirty="0">
                <a:latin typeface="Cambria Math"/>
                <a:cs typeface="Cambria Math"/>
              </a:rPr>
              <a:t>ℎ1) =</a:t>
            </a:r>
            <a:r>
              <a:rPr sz="1600" spc="9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𝑎11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79185" y="5794959"/>
            <a:ext cx="300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𝑐1 = </a:t>
            </a:r>
            <a:r>
              <a:rPr sz="1800" spc="-5" dirty="0">
                <a:latin typeface="Cambria Math"/>
                <a:cs typeface="Cambria Math"/>
              </a:rPr>
              <a:t>𝑎11ℎ1 </a:t>
            </a:r>
            <a:r>
              <a:rPr sz="1800" dirty="0">
                <a:latin typeface="Cambria Math"/>
                <a:cs typeface="Cambria Math"/>
              </a:rPr>
              <a:t>+ </a:t>
            </a:r>
            <a:r>
              <a:rPr sz="1800" spc="-5" dirty="0">
                <a:latin typeface="Cambria Math"/>
                <a:cs typeface="Cambria Math"/>
              </a:rPr>
              <a:t>𝑎21ℎ2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21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𝑎31ℎ3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01264" y="4027170"/>
            <a:ext cx="2165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𝑠𝑜𝑓𝑡𝑚𝑎𝑥(𝑠1 </a:t>
            </a:r>
            <a:r>
              <a:rPr sz="1600" spc="55" dirty="0">
                <a:latin typeface="Cambria Math"/>
                <a:cs typeface="Cambria Math"/>
              </a:rPr>
              <a:t>∙ </a:t>
            </a:r>
            <a:r>
              <a:rPr sz="1600" spc="-5" dirty="0">
                <a:latin typeface="Cambria Math"/>
                <a:cs typeface="Cambria Math"/>
              </a:rPr>
              <a:t>ℎ2) =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𝑎21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71166" y="4871973"/>
            <a:ext cx="2165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mbria Math"/>
                <a:cs typeface="Cambria Math"/>
              </a:rPr>
              <a:t>𝑠𝑜𝑓𝑡𝑚𝑎𝑥(𝑠1 </a:t>
            </a:r>
            <a:r>
              <a:rPr sz="1600" spc="55" dirty="0">
                <a:latin typeface="Cambria Math"/>
                <a:cs typeface="Cambria Math"/>
              </a:rPr>
              <a:t>∙ </a:t>
            </a:r>
            <a:r>
              <a:rPr sz="1600" spc="-5" dirty="0">
                <a:latin typeface="Cambria Math"/>
                <a:cs typeface="Cambria Math"/>
              </a:rPr>
              <a:t>ℎ3) =</a:t>
            </a:r>
            <a:r>
              <a:rPr sz="1600" spc="7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𝑎31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00188" y="27432"/>
            <a:ext cx="4591811" cy="1684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11370" y="2471420"/>
            <a:ext cx="989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맑은 고딕"/>
                <a:cs typeface="맑은 고딕"/>
              </a:rPr>
              <a:t>A</a:t>
            </a:r>
            <a:r>
              <a:rPr sz="1800" dirty="0">
                <a:latin typeface="맑은 고딕"/>
                <a:cs typeface="맑은 고딕"/>
              </a:rPr>
              <a:t>t</a:t>
            </a:r>
            <a:r>
              <a:rPr sz="1800" spc="-5" dirty="0">
                <a:latin typeface="맑은 고딕"/>
                <a:cs typeface="맑은 고딕"/>
              </a:rPr>
              <a:t>tenti</a:t>
            </a:r>
            <a:r>
              <a:rPr sz="1800" spc="5" dirty="0">
                <a:latin typeface="맑은 고딕"/>
                <a:cs typeface="맑은 고딕"/>
              </a:rPr>
              <a:t>o</a:t>
            </a:r>
            <a:r>
              <a:rPr sz="1800" dirty="0">
                <a:latin typeface="맑은 고딕"/>
                <a:cs typeface="맑은 고딕"/>
              </a:rPr>
              <a:t>n</a:t>
            </a:r>
            <a:endParaRPr sz="1800">
              <a:latin typeface="맑은 고딕"/>
              <a:cs typeface="맑은 고딕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latin typeface="맑은 고딕"/>
                <a:cs typeface="맑은 고딕"/>
              </a:rPr>
              <a:t>Score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50632" y="6200038"/>
            <a:ext cx="4550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맑은 고딕"/>
                <a:cs typeface="맑은 고딕"/>
              </a:rPr>
              <a:t>https://web.eecs.umich.edu/~justincj/slides/eecs498/498_FA2019_lecture13.pdf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254233" y="5319521"/>
            <a:ext cx="1676400" cy="443865"/>
          </a:xfrm>
          <a:custGeom>
            <a:avLst/>
            <a:gdLst/>
            <a:ahLst/>
            <a:cxnLst/>
            <a:rect l="l" t="t" r="r" b="b"/>
            <a:pathLst>
              <a:path w="1676400" h="443864">
                <a:moveTo>
                  <a:pt x="0" y="443483"/>
                </a:moveTo>
                <a:lnTo>
                  <a:pt x="1676400" y="443483"/>
                </a:lnTo>
                <a:lnTo>
                  <a:pt x="167640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97518" y="3185922"/>
            <a:ext cx="1118870" cy="2048510"/>
          </a:xfrm>
          <a:custGeom>
            <a:avLst/>
            <a:gdLst/>
            <a:ahLst/>
            <a:cxnLst/>
            <a:rect l="l" t="t" r="r" b="b"/>
            <a:pathLst>
              <a:path w="1118870" h="2048510">
                <a:moveTo>
                  <a:pt x="0" y="2048255"/>
                </a:moveTo>
                <a:lnTo>
                  <a:pt x="1118616" y="2048255"/>
                </a:lnTo>
                <a:lnTo>
                  <a:pt x="1118616" y="0"/>
                </a:lnTo>
                <a:lnTo>
                  <a:pt x="0" y="0"/>
                </a:lnTo>
                <a:lnTo>
                  <a:pt x="0" y="2048255"/>
                </a:lnTo>
                <a:close/>
              </a:path>
            </a:pathLst>
          </a:custGeom>
          <a:ln w="28574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296781" y="2774441"/>
            <a:ext cx="86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FAC46"/>
                </a:solidFill>
                <a:latin typeface="맑은 고딕"/>
                <a:cs typeface="맑은 고딕"/>
              </a:rPr>
              <a:t>E</a:t>
            </a:r>
            <a:r>
              <a:rPr sz="1800" spc="5" dirty="0">
                <a:solidFill>
                  <a:srgbClr val="6FAC46"/>
                </a:solidFill>
                <a:latin typeface="맑은 고딕"/>
                <a:cs typeface="맑은 고딕"/>
              </a:rPr>
              <a:t>n</a:t>
            </a:r>
            <a:r>
              <a:rPr sz="1800" dirty="0">
                <a:solidFill>
                  <a:srgbClr val="6FAC46"/>
                </a:solidFill>
                <a:latin typeface="맑은 고딕"/>
                <a:cs typeface="맑은 고딕"/>
              </a:rPr>
              <a:t>coder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42533" y="6546977"/>
            <a:ext cx="108585" cy="1828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8</a:t>
            </a:fld>
            <a:endParaRPr sz="800">
              <a:latin typeface="KoPub돋움체 Medium"/>
              <a:cs typeface="KoPub돋움체 Medium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653141" y="5819952"/>
            <a:ext cx="897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C7C30"/>
                </a:solidFill>
                <a:latin typeface="맑은 고딕"/>
                <a:cs typeface="맑은 고딕"/>
              </a:rPr>
              <a:t>Deco</a:t>
            </a:r>
            <a:r>
              <a:rPr sz="1800" spc="-10" dirty="0">
                <a:solidFill>
                  <a:srgbClr val="EC7C30"/>
                </a:solidFill>
                <a:latin typeface="맑은 고딕"/>
                <a:cs typeface="맑은 고딕"/>
              </a:rPr>
              <a:t>d</a:t>
            </a:r>
            <a:r>
              <a:rPr sz="1800" spc="-5" dirty="0">
                <a:solidFill>
                  <a:srgbClr val="EC7C30"/>
                </a:solidFill>
                <a:latin typeface="맑은 고딕"/>
                <a:cs typeface="맑은 고딕"/>
              </a:rPr>
              <a:t>er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4952" y="891539"/>
            <a:ext cx="1310640" cy="102235"/>
          </a:xfrm>
          <a:custGeom>
            <a:avLst/>
            <a:gdLst/>
            <a:ahLst/>
            <a:cxnLst/>
            <a:rect l="l" t="t" r="r" b="b"/>
            <a:pathLst>
              <a:path w="1310640" h="102234">
                <a:moveTo>
                  <a:pt x="0" y="102108"/>
                </a:moveTo>
                <a:lnTo>
                  <a:pt x="1310640" y="102108"/>
                </a:lnTo>
                <a:lnTo>
                  <a:pt x="1310640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936" y="6408420"/>
            <a:ext cx="11725275" cy="0"/>
          </a:xfrm>
          <a:custGeom>
            <a:avLst/>
            <a:gdLst/>
            <a:ahLst/>
            <a:cxnLst/>
            <a:rect l="l" t="t" r="r" b="b"/>
            <a:pathLst>
              <a:path w="11725275">
                <a:moveTo>
                  <a:pt x="0" y="0"/>
                </a:moveTo>
                <a:lnTo>
                  <a:pt x="1172489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947" y="278511"/>
            <a:ext cx="2474849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536" y="1373124"/>
            <a:ext cx="177165" cy="448309"/>
          </a:xfrm>
          <a:custGeom>
            <a:avLst/>
            <a:gdLst/>
            <a:ahLst/>
            <a:cxnLst/>
            <a:rect l="l" t="t" r="r" b="b"/>
            <a:pathLst>
              <a:path w="177165" h="448310">
                <a:moveTo>
                  <a:pt x="0" y="448055"/>
                </a:moveTo>
                <a:lnTo>
                  <a:pt x="176784" y="448055"/>
                </a:lnTo>
                <a:lnTo>
                  <a:pt x="17678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710" y="1488058"/>
            <a:ext cx="2669717" cy="253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5945251" y="6546977"/>
            <a:ext cx="303150" cy="1417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800" dirty="0">
                <a:solidFill>
                  <a:srgbClr val="585858"/>
                </a:solidFill>
                <a:latin typeface="KoPub돋움체 Medium"/>
                <a:cs typeface="KoPub돋움체 Medium"/>
              </a:rPr>
              <a:t>9</a:t>
            </a:fld>
            <a:endParaRPr sz="800" dirty="0">
              <a:latin typeface="KoPub돋움체 Medium"/>
              <a:cs typeface="KoPub돋움체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C8E69-06B5-E957-7BB2-18B9DF36A624}"/>
                  </a:ext>
                </a:extLst>
              </p:cNvPr>
              <p:cNvSpPr txBox="1"/>
              <p:nvPr/>
            </p:nvSpPr>
            <p:spPr>
              <a:xfrm>
                <a:off x="7391400" y="2074933"/>
                <a:ext cx="225946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sSup>
                            <m:sSupPr>
                              <m:ctrlPr>
                                <a:rPr lang="en-US" altLang="ko-KR" sz="2000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1" i="0" smtClean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C8E69-06B5-E957-7BB2-18B9DF36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074933"/>
                <a:ext cx="2259465" cy="347403"/>
              </a:xfrm>
              <a:prstGeom prst="rect">
                <a:avLst/>
              </a:prstGeom>
              <a:blipFill>
                <a:blip r:embed="rId4"/>
                <a:stretch>
                  <a:fillRect l="-1351" r="-2432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361DD4-D076-F9B4-6562-16FB1DD2E5F6}"/>
                  </a:ext>
                </a:extLst>
              </p:cNvPr>
              <p:cNvSpPr txBox="1"/>
              <p:nvPr/>
            </p:nvSpPr>
            <p:spPr>
              <a:xfrm>
                <a:off x="7391400" y="2744942"/>
                <a:ext cx="3429337" cy="138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Context </a:t>
                </a:r>
                <a:r>
                  <a:rPr lang="ko-KR" altLang="en-US" sz="1600" dirty="0"/>
                  <a:t>벡터</a:t>
                </a:r>
                <a:endParaRPr lang="en-US" altLang="ko-KR" sz="1600" dirty="0"/>
              </a:p>
              <a:p>
                <a:pPr/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Query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Key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Value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0" smtClean="0"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Attention </a:t>
                </a:r>
                <a:r>
                  <a:rPr lang="ko-KR" altLang="en-US" sz="1600" dirty="0"/>
                  <a:t>벡터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361DD4-D076-F9B4-6562-16FB1DD2E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744942"/>
                <a:ext cx="3429337" cy="1389868"/>
              </a:xfrm>
              <a:prstGeom prst="rect">
                <a:avLst/>
              </a:prstGeom>
              <a:blipFill>
                <a:blip r:embed="rId5"/>
                <a:stretch>
                  <a:fillRect t="-1316" b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그림 48">
            <a:extLst>
              <a:ext uri="{FF2B5EF4-FFF2-40B4-BE49-F238E27FC236}">
                <a16:creationId xmlns:a16="http://schemas.microsoft.com/office/drawing/2014/main" id="{C4375679-112C-DA22-E719-168F2B0A5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536" y="2057400"/>
            <a:ext cx="4900634" cy="391979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8AF3C658-F1C5-0847-9F5E-9FC41715C4B6}"/>
              </a:ext>
            </a:extLst>
          </p:cNvPr>
          <p:cNvSpPr/>
          <p:nvPr/>
        </p:nvSpPr>
        <p:spPr>
          <a:xfrm>
            <a:off x="4572000" y="2286000"/>
            <a:ext cx="457200" cy="974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C2F112-A673-FDFC-C4D9-45FE76111FB3}"/>
              </a:ext>
            </a:extLst>
          </p:cNvPr>
          <p:cNvSpPr txBox="1"/>
          <p:nvPr/>
        </p:nvSpPr>
        <p:spPr>
          <a:xfrm>
            <a:off x="6027940" y="4625915"/>
            <a:ext cx="5692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즉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query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 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key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유사한 정도를 측정하고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유사도를 가중치로 사용해 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value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가중합 하는 방법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8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KoPub돋움체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1115</Words>
  <Application>Microsoft Office PowerPoint</Application>
  <PresentationFormat>와이드스크린</PresentationFormat>
  <Paragraphs>328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KoPub돋움체 Bold</vt:lpstr>
      <vt:lpstr>KoPub돋움체 Light</vt:lpstr>
      <vt:lpstr>KoPub돋움체 Medium</vt:lpstr>
      <vt:lpstr>맑은 고딕</vt:lpstr>
      <vt:lpstr>Arial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[과거] CNN에 self attention을 어떻게 적용할까?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Multi-Head Self Attention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조한샘</dc:creator>
  <cp:lastModifiedBy>신 지민</cp:lastModifiedBy>
  <cp:revision>120</cp:revision>
  <dcterms:created xsi:type="dcterms:W3CDTF">2023-08-11T09:40:20Z</dcterms:created>
  <dcterms:modified xsi:type="dcterms:W3CDTF">2023-08-11T11:54:42Z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2023-08-11T00:00:00Z</vt:filetime>
  </property>
</Properties>
</file>